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08" r:id="rId8"/>
    <p:sldMasterId id="2147483721" r:id="rId9"/>
    <p:sldMasterId id="2147483734" r:id="rId10"/>
  </p:sldMasterIdLst>
  <p:notesMasterIdLst>
    <p:notesMasterId r:id="rId46"/>
  </p:notesMasterIdLst>
  <p:sldIdLst>
    <p:sldId id="2088197828" r:id="rId11"/>
    <p:sldId id="2393" r:id="rId12"/>
    <p:sldId id="2315" r:id="rId13"/>
    <p:sldId id="2066" r:id="rId14"/>
    <p:sldId id="950" r:id="rId15"/>
    <p:sldId id="949" r:id="rId16"/>
    <p:sldId id="2145706130" r:id="rId17"/>
    <p:sldId id="2145706105" r:id="rId18"/>
    <p:sldId id="2145706129" r:id="rId19"/>
    <p:sldId id="2145706145" r:id="rId20"/>
    <p:sldId id="2145706144" r:id="rId21"/>
    <p:sldId id="2145706149" r:id="rId22"/>
    <p:sldId id="2357" r:id="rId23"/>
    <p:sldId id="2392" r:id="rId24"/>
    <p:sldId id="2145706128" r:id="rId25"/>
    <p:sldId id="2289" r:id="rId26"/>
    <p:sldId id="257" r:id="rId27"/>
    <p:sldId id="258" r:id="rId28"/>
    <p:sldId id="2145706152" r:id="rId29"/>
    <p:sldId id="2145706153" r:id="rId30"/>
    <p:sldId id="2145706154" r:id="rId31"/>
    <p:sldId id="2145706151" r:id="rId32"/>
    <p:sldId id="267" r:id="rId33"/>
    <p:sldId id="260" r:id="rId34"/>
    <p:sldId id="268" r:id="rId35"/>
    <p:sldId id="262" r:id="rId36"/>
    <p:sldId id="263" r:id="rId37"/>
    <p:sldId id="269" r:id="rId38"/>
    <p:sldId id="264" r:id="rId39"/>
    <p:sldId id="266" r:id="rId40"/>
    <p:sldId id="2145706155" r:id="rId41"/>
    <p:sldId id="2145706156" r:id="rId42"/>
    <p:sldId id="2145706157" r:id="rId43"/>
    <p:sldId id="2145706158" r:id="rId44"/>
    <p:sldId id="26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7BE1F1-6B2C-4CE1-8F37-55429D082740}" type="doc">
      <dgm:prSet loTypeId="urn:microsoft.com/office/officeart/2018/5/layout/IconLeaf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1FCAAE-A3F6-49A2-A0DF-A44C309B4308}">
      <dgm:prSet custT="1"/>
      <dgm:spPr/>
      <dgm:t>
        <a:bodyPr/>
        <a:lstStyle/>
        <a:p>
          <a:pPr>
            <a:defRPr cap="all"/>
          </a:pPr>
          <a:r>
            <a:rPr lang="en-US" sz="2800"/>
            <a:t>What are Ohio Health Improvement Zones?</a:t>
          </a:r>
        </a:p>
      </dgm:t>
    </dgm:pt>
    <dgm:pt modelId="{88D78AE4-E706-474A-995A-1B7BC505AB27}" type="parTrans" cxnId="{4D0D47C3-39BC-4B33-9974-79C97026AAEA}">
      <dgm:prSet/>
      <dgm:spPr/>
      <dgm:t>
        <a:bodyPr/>
        <a:lstStyle/>
        <a:p>
          <a:endParaRPr lang="en-US" sz="2000"/>
        </a:p>
      </dgm:t>
    </dgm:pt>
    <dgm:pt modelId="{4213366D-CCAE-4D82-AFF9-5B163383ACBA}" type="sibTrans" cxnId="{4D0D47C3-39BC-4B33-9974-79C97026AAEA}">
      <dgm:prSet/>
      <dgm:spPr/>
      <dgm:t>
        <a:bodyPr/>
        <a:lstStyle/>
        <a:p>
          <a:endParaRPr lang="en-US" sz="2000"/>
        </a:p>
      </dgm:t>
    </dgm:pt>
    <dgm:pt modelId="{2AB427BA-F60A-47FD-BDD4-418F225AD120}">
      <dgm:prSet custT="1"/>
      <dgm:spPr/>
      <dgm:t>
        <a:bodyPr/>
        <a:lstStyle/>
        <a:p>
          <a:pPr>
            <a:defRPr cap="all"/>
          </a:pPr>
          <a:r>
            <a:rPr lang="en-US" sz="2800"/>
            <a:t>Our Project</a:t>
          </a:r>
        </a:p>
      </dgm:t>
    </dgm:pt>
    <dgm:pt modelId="{4F949069-B3C9-47C6-8E22-F4199F594B41}" type="parTrans" cxnId="{9FEC9AFA-C2D5-42CA-AC65-4B4509EFC5D1}">
      <dgm:prSet/>
      <dgm:spPr/>
      <dgm:t>
        <a:bodyPr/>
        <a:lstStyle/>
        <a:p>
          <a:endParaRPr lang="en-US" sz="2000"/>
        </a:p>
      </dgm:t>
    </dgm:pt>
    <dgm:pt modelId="{2192A946-5420-43CB-BBE3-F80109E9B2AD}" type="sibTrans" cxnId="{9FEC9AFA-C2D5-42CA-AC65-4B4509EFC5D1}">
      <dgm:prSet/>
      <dgm:spPr/>
      <dgm:t>
        <a:bodyPr/>
        <a:lstStyle/>
        <a:p>
          <a:endParaRPr lang="en-US" sz="2000"/>
        </a:p>
      </dgm:t>
    </dgm:pt>
    <dgm:pt modelId="{0AFE67E5-FF68-4F1D-9C2C-CBBF2862347F}">
      <dgm:prSet custT="1"/>
      <dgm:spPr/>
      <dgm:t>
        <a:bodyPr/>
        <a:lstStyle/>
        <a:p>
          <a:pPr>
            <a:defRPr cap="all"/>
          </a:pPr>
          <a:r>
            <a:rPr lang="en-US" sz="2800" dirty="0"/>
            <a:t>Progress to Date and Next Steps</a:t>
          </a:r>
        </a:p>
      </dgm:t>
    </dgm:pt>
    <dgm:pt modelId="{0ADB0B43-626E-45F5-AE38-3CAE6548EF6D}" type="parTrans" cxnId="{677A4B95-C640-4DB0-BB9C-1B83650B18EB}">
      <dgm:prSet/>
      <dgm:spPr/>
      <dgm:t>
        <a:bodyPr/>
        <a:lstStyle/>
        <a:p>
          <a:endParaRPr lang="en-US" sz="2000"/>
        </a:p>
      </dgm:t>
    </dgm:pt>
    <dgm:pt modelId="{2C0E8BD3-535F-422D-8A34-9A024FA16A51}" type="sibTrans" cxnId="{677A4B95-C640-4DB0-BB9C-1B83650B18EB}">
      <dgm:prSet/>
      <dgm:spPr/>
      <dgm:t>
        <a:bodyPr/>
        <a:lstStyle/>
        <a:p>
          <a:endParaRPr lang="en-US" sz="2000"/>
        </a:p>
      </dgm:t>
    </dgm:pt>
    <dgm:pt modelId="{CB7C7131-86C4-44F9-8FBD-EC429A187072}" type="pres">
      <dgm:prSet presAssocID="{737BE1F1-6B2C-4CE1-8F37-55429D082740}" presName="root" presStyleCnt="0">
        <dgm:presLayoutVars>
          <dgm:dir/>
          <dgm:resizeHandles val="exact"/>
        </dgm:presLayoutVars>
      </dgm:prSet>
      <dgm:spPr/>
    </dgm:pt>
    <dgm:pt modelId="{3F3FBBC2-AEE1-4AD1-B359-5E67814BCA9A}" type="pres">
      <dgm:prSet presAssocID="{F01FCAAE-A3F6-49A2-A0DF-A44C309B4308}" presName="compNode" presStyleCnt="0"/>
      <dgm:spPr/>
    </dgm:pt>
    <dgm:pt modelId="{C919A5DB-5E47-430F-AFA2-D0567714E457}" type="pres">
      <dgm:prSet presAssocID="{F01FCAAE-A3F6-49A2-A0DF-A44C309B4308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A706E5B-0570-464D-A66F-C437587AFD86}" type="pres">
      <dgm:prSet presAssocID="{F01FCAAE-A3F6-49A2-A0DF-A44C309B43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26FCC98C-9E6C-46F3-849B-C20412BD87DE}" type="pres">
      <dgm:prSet presAssocID="{F01FCAAE-A3F6-49A2-A0DF-A44C309B4308}" presName="spaceRect" presStyleCnt="0"/>
      <dgm:spPr/>
    </dgm:pt>
    <dgm:pt modelId="{8E29795F-B128-4111-B804-08DF2EFA2987}" type="pres">
      <dgm:prSet presAssocID="{F01FCAAE-A3F6-49A2-A0DF-A44C309B4308}" presName="textRect" presStyleLbl="revTx" presStyleIdx="0" presStyleCnt="3">
        <dgm:presLayoutVars>
          <dgm:chMax val="1"/>
          <dgm:chPref val="1"/>
        </dgm:presLayoutVars>
      </dgm:prSet>
      <dgm:spPr/>
    </dgm:pt>
    <dgm:pt modelId="{DB2ED2F8-2BB3-4CDA-8C7E-F75285C27B49}" type="pres">
      <dgm:prSet presAssocID="{4213366D-CCAE-4D82-AFF9-5B163383ACBA}" presName="sibTrans" presStyleCnt="0"/>
      <dgm:spPr/>
    </dgm:pt>
    <dgm:pt modelId="{917963C8-4D53-4059-871E-5467566D02D3}" type="pres">
      <dgm:prSet presAssocID="{2AB427BA-F60A-47FD-BDD4-418F225AD120}" presName="compNode" presStyleCnt="0"/>
      <dgm:spPr/>
    </dgm:pt>
    <dgm:pt modelId="{39A1CE1F-AA53-4BCD-A0C9-1BD5B24EABFF}" type="pres">
      <dgm:prSet presAssocID="{2AB427BA-F60A-47FD-BDD4-418F225AD12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8CA7F62-DC82-48B9-B210-B2A3F221E67A}" type="pres">
      <dgm:prSet presAssocID="{2AB427BA-F60A-47FD-BDD4-418F225AD12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438E49BC-A4B8-4F9E-8F88-E24FEBD24196}" type="pres">
      <dgm:prSet presAssocID="{2AB427BA-F60A-47FD-BDD4-418F225AD120}" presName="spaceRect" presStyleCnt="0"/>
      <dgm:spPr/>
    </dgm:pt>
    <dgm:pt modelId="{2CC8762A-8BF3-40FE-8D13-7D65C9573EDF}" type="pres">
      <dgm:prSet presAssocID="{2AB427BA-F60A-47FD-BDD4-418F225AD120}" presName="textRect" presStyleLbl="revTx" presStyleIdx="1" presStyleCnt="3">
        <dgm:presLayoutVars>
          <dgm:chMax val="1"/>
          <dgm:chPref val="1"/>
        </dgm:presLayoutVars>
      </dgm:prSet>
      <dgm:spPr/>
    </dgm:pt>
    <dgm:pt modelId="{FFA38E44-68D9-4899-BA76-8AEA649E0DB6}" type="pres">
      <dgm:prSet presAssocID="{2192A946-5420-43CB-BBE3-F80109E9B2AD}" presName="sibTrans" presStyleCnt="0"/>
      <dgm:spPr/>
    </dgm:pt>
    <dgm:pt modelId="{B5D5A30E-0CC5-4DBF-8B2A-9156565140AC}" type="pres">
      <dgm:prSet presAssocID="{0AFE67E5-FF68-4F1D-9C2C-CBBF2862347F}" presName="compNode" presStyleCnt="0"/>
      <dgm:spPr/>
    </dgm:pt>
    <dgm:pt modelId="{6FD83334-FC2C-4EDC-B1AB-71E51AEC08BA}" type="pres">
      <dgm:prSet presAssocID="{0AFE67E5-FF68-4F1D-9C2C-CBBF2862347F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F1FB4AA-29D5-4B26-B815-FE65923113B9}" type="pres">
      <dgm:prSet presAssocID="{0AFE67E5-FF68-4F1D-9C2C-CBBF2862347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ort Add"/>
        </a:ext>
      </dgm:extLst>
    </dgm:pt>
    <dgm:pt modelId="{15E3D801-C5EF-44D3-B30A-3CCA1F4530C7}" type="pres">
      <dgm:prSet presAssocID="{0AFE67E5-FF68-4F1D-9C2C-CBBF2862347F}" presName="spaceRect" presStyleCnt="0"/>
      <dgm:spPr/>
    </dgm:pt>
    <dgm:pt modelId="{DDB0E329-3D44-4EB3-8D41-6894CEAE6C6B}" type="pres">
      <dgm:prSet presAssocID="{0AFE67E5-FF68-4F1D-9C2C-CBBF2862347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FEDBA0C-9517-4190-89AA-ACE53648B2FA}" type="presOf" srcId="{737BE1F1-6B2C-4CE1-8F37-55429D082740}" destId="{CB7C7131-86C4-44F9-8FBD-EC429A187072}" srcOrd="0" destOrd="0" presId="urn:microsoft.com/office/officeart/2018/5/layout/IconLeafLabelList"/>
    <dgm:cxn modelId="{55282B40-F037-491C-B6DE-25227716E2D9}" type="presOf" srcId="{0AFE67E5-FF68-4F1D-9C2C-CBBF2862347F}" destId="{DDB0E329-3D44-4EB3-8D41-6894CEAE6C6B}" srcOrd="0" destOrd="0" presId="urn:microsoft.com/office/officeart/2018/5/layout/IconLeafLabelList"/>
    <dgm:cxn modelId="{D0670F79-41C8-49D3-9CDA-C7C5EF5C4BB8}" type="presOf" srcId="{F01FCAAE-A3F6-49A2-A0DF-A44C309B4308}" destId="{8E29795F-B128-4111-B804-08DF2EFA2987}" srcOrd="0" destOrd="0" presId="urn:microsoft.com/office/officeart/2018/5/layout/IconLeafLabelList"/>
    <dgm:cxn modelId="{654F4D8A-3D49-45DF-9EBF-CEDE6F16FB17}" type="presOf" srcId="{2AB427BA-F60A-47FD-BDD4-418F225AD120}" destId="{2CC8762A-8BF3-40FE-8D13-7D65C9573EDF}" srcOrd="0" destOrd="0" presId="urn:microsoft.com/office/officeart/2018/5/layout/IconLeafLabelList"/>
    <dgm:cxn modelId="{677A4B95-C640-4DB0-BB9C-1B83650B18EB}" srcId="{737BE1F1-6B2C-4CE1-8F37-55429D082740}" destId="{0AFE67E5-FF68-4F1D-9C2C-CBBF2862347F}" srcOrd="2" destOrd="0" parTransId="{0ADB0B43-626E-45F5-AE38-3CAE6548EF6D}" sibTransId="{2C0E8BD3-535F-422D-8A34-9A024FA16A51}"/>
    <dgm:cxn modelId="{4D0D47C3-39BC-4B33-9974-79C97026AAEA}" srcId="{737BE1F1-6B2C-4CE1-8F37-55429D082740}" destId="{F01FCAAE-A3F6-49A2-A0DF-A44C309B4308}" srcOrd="0" destOrd="0" parTransId="{88D78AE4-E706-474A-995A-1B7BC505AB27}" sibTransId="{4213366D-CCAE-4D82-AFF9-5B163383ACBA}"/>
    <dgm:cxn modelId="{9FEC9AFA-C2D5-42CA-AC65-4B4509EFC5D1}" srcId="{737BE1F1-6B2C-4CE1-8F37-55429D082740}" destId="{2AB427BA-F60A-47FD-BDD4-418F225AD120}" srcOrd="1" destOrd="0" parTransId="{4F949069-B3C9-47C6-8E22-F4199F594B41}" sibTransId="{2192A946-5420-43CB-BBE3-F80109E9B2AD}"/>
    <dgm:cxn modelId="{66840197-CE6B-4803-88F1-B0A1E6429B5D}" type="presParOf" srcId="{CB7C7131-86C4-44F9-8FBD-EC429A187072}" destId="{3F3FBBC2-AEE1-4AD1-B359-5E67814BCA9A}" srcOrd="0" destOrd="0" presId="urn:microsoft.com/office/officeart/2018/5/layout/IconLeafLabelList"/>
    <dgm:cxn modelId="{AB0765E2-53B2-4DA6-B5F8-2E5C01679001}" type="presParOf" srcId="{3F3FBBC2-AEE1-4AD1-B359-5E67814BCA9A}" destId="{C919A5DB-5E47-430F-AFA2-D0567714E457}" srcOrd="0" destOrd="0" presId="urn:microsoft.com/office/officeart/2018/5/layout/IconLeafLabelList"/>
    <dgm:cxn modelId="{0EB102FA-82CF-4CF2-9713-8178A730E705}" type="presParOf" srcId="{3F3FBBC2-AEE1-4AD1-B359-5E67814BCA9A}" destId="{7A706E5B-0570-464D-A66F-C437587AFD86}" srcOrd="1" destOrd="0" presId="urn:microsoft.com/office/officeart/2018/5/layout/IconLeafLabelList"/>
    <dgm:cxn modelId="{308041D2-D5D7-49CB-B4B8-B112DA0B0B59}" type="presParOf" srcId="{3F3FBBC2-AEE1-4AD1-B359-5E67814BCA9A}" destId="{26FCC98C-9E6C-46F3-849B-C20412BD87DE}" srcOrd="2" destOrd="0" presId="urn:microsoft.com/office/officeart/2018/5/layout/IconLeafLabelList"/>
    <dgm:cxn modelId="{C426FF3B-E543-425C-B26E-0B939438A695}" type="presParOf" srcId="{3F3FBBC2-AEE1-4AD1-B359-5E67814BCA9A}" destId="{8E29795F-B128-4111-B804-08DF2EFA2987}" srcOrd="3" destOrd="0" presId="urn:microsoft.com/office/officeart/2018/5/layout/IconLeafLabelList"/>
    <dgm:cxn modelId="{3C1C587B-CB1F-4DC2-9E6E-C46CA943C94E}" type="presParOf" srcId="{CB7C7131-86C4-44F9-8FBD-EC429A187072}" destId="{DB2ED2F8-2BB3-4CDA-8C7E-F75285C27B49}" srcOrd="1" destOrd="0" presId="urn:microsoft.com/office/officeart/2018/5/layout/IconLeafLabelList"/>
    <dgm:cxn modelId="{E7AF7A53-921C-499F-BA6F-7EDDFBBFD460}" type="presParOf" srcId="{CB7C7131-86C4-44F9-8FBD-EC429A187072}" destId="{917963C8-4D53-4059-871E-5467566D02D3}" srcOrd="2" destOrd="0" presId="urn:microsoft.com/office/officeart/2018/5/layout/IconLeafLabelList"/>
    <dgm:cxn modelId="{BE464568-C720-435B-B8DC-1C9BE48760D9}" type="presParOf" srcId="{917963C8-4D53-4059-871E-5467566D02D3}" destId="{39A1CE1F-AA53-4BCD-A0C9-1BD5B24EABFF}" srcOrd="0" destOrd="0" presId="urn:microsoft.com/office/officeart/2018/5/layout/IconLeafLabelList"/>
    <dgm:cxn modelId="{6D69FE0B-9325-4DB3-9559-0353B87B0C66}" type="presParOf" srcId="{917963C8-4D53-4059-871E-5467566D02D3}" destId="{88CA7F62-DC82-48B9-B210-B2A3F221E67A}" srcOrd="1" destOrd="0" presId="urn:microsoft.com/office/officeart/2018/5/layout/IconLeafLabelList"/>
    <dgm:cxn modelId="{FA275301-F60F-401B-81A1-9D2EA9C9A987}" type="presParOf" srcId="{917963C8-4D53-4059-871E-5467566D02D3}" destId="{438E49BC-A4B8-4F9E-8F88-E24FEBD24196}" srcOrd="2" destOrd="0" presId="urn:microsoft.com/office/officeart/2018/5/layout/IconLeafLabelList"/>
    <dgm:cxn modelId="{F837D21D-B335-4F3D-9EE4-4DA10F1C2733}" type="presParOf" srcId="{917963C8-4D53-4059-871E-5467566D02D3}" destId="{2CC8762A-8BF3-40FE-8D13-7D65C9573EDF}" srcOrd="3" destOrd="0" presId="urn:microsoft.com/office/officeart/2018/5/layout/IconLeafLabelList"/>
    <dgm:cxn modelId="{86F492A8-D0A5-44DB-A8AB-6EE40D46CF26}" type="presParOf" srcId="{CB7C7131-86C4-44F9-8FBD-EC429A187072}" destId="{FFA38E44-68D9-4899-BA76-8AEA649E0DB6}" srcOrd="3" destOrd="0" presId="urn:microsoft.com/office/officeart/2018/5/layout/IconLeafLabelList"/>
    <dgm:cxn modelId="{39E5D0B0-53E1-4BA0-AB2E-149FE8F46394}" type="presParOf" srcId="{CB7C7131-86C4-44F9-8FBD-EC429A187072}" destId="{B5D5A30E-0CC5-4DBF-8B2A-9156565140AC}" srcOrd="4" destOrd="0" presId="urn:microsoft.com/office/officeart/2018/5/layout/IconLeafLabelList"/>
    <dgm:cxn modelId="{63D14501-C0F4-4D0E-A6EA-63AB6B402252}" type="presParOf" srcId="{B5D5A30E-0CC5-4DBF-8B2A-9156565140AC}" destId="{6FD83334-FC2C-4EDC-B1AB-71E51AEC08BA}" srcOrd="0" destOrd="0" presId="urn:microsoft.com/office/officeart/2018/5/layout/IconLeafLabelList"/>
    <dgm:cxn modelId="{66F279CB-BF8D-4B76-B917-5C8896AD5941}" type="presParOf" srcId="{B5D5A30E-0CC5-4DBF-8B2A-9156565140AC}" destId="{9F1FB4AA-29D5-4B26-B815-FE65923113B9}" srcOrd="1" destOrd="0" presId="urn:microsoft.com/office/officeart/2018/5/layout/IconLeafLabelList"/>
    <dgm:cxn modelId="{534AAC68-6A6B-481E-9B37-0145F3E5BB85}" type="presParOf" srcId="{B5D5A30E-0CC5-4DBF-8B2A-9156565140AC}" destId="{15E3D801-C5EF-44D3-B30A-3CCA1F4530C7}" srcOrd="2" destOrd="0" presId="urn:microsoft.com/office/officeart/2018/5/layout/IconLeafLabelList"/>
    <dgm:cxn modelId="{6F53C4A2-5165-4FB9-B82D-3FB323471B5F}" type="presParOf" srcId="{B5D5A30E-0CC5-4DBF-8B2A-9156565140AC}" destId="{DDB0E329-3D44-4EB3-8D41-6894CEAE6C6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9A5DB-5E47-430F-AFA2-D0567714E457}">
      <dsp:nvSpPr>
        <dsp:cNvPr id="0" name=""/>
        <dsp:cNvSpPr/>
      </dsp:nvSpPr>
      <dsp:spPr>
        <a:xfrm>
          <a:off x="528708" y="600542"/>
          <a:ext cx="1578375" cy="15783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06E5B-0570-464D-A66F-C437587AFD86}">
      <dsp:nvSpPr>
        <dsp:cNvPr id="0" name=""/>
        <dsp:cNvSpPr/>
      </dsp:nvSpPr>
      <dsp:spPr>
        <a:xfrm>
          <a:off x="865083" y="936917"/>
          <a:ext cx="905625" cy="905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9795F-B128-4111-B804-08DF2EFA2987}">
      <dsp:nvSpPr>
        <dsp:cNvPr id="0" name=""/>
        <dsp:cNvSpPr/>
      </dsp:nvSpPr>
      <dsp:spPr>
        <a:xfrm>
          <a:off x="24146" y="2670542"/>
          <a:ext cx="25875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What are Ohio Health Improvement Zones?</a:t>
          </a:r>
        </a:p>
      </dsp:txBody>
      <dsp:txXfrm>
        <a:off x="24146" y="2670542"/>
        <a:ext cx="2587500" cy="1575000"/>
      </dsp:txXfrm>
    </dsp:sp>
    <dsp:sp modelId="{39A1CE1F-AA53-4BCD-A0C9-1BD5B24EABFF}">
      <dsp:nvSpPr>
        <dsp:cNvPr id="0" name=""/>
        <dsp:cNvSpPr/>
      </dsp:nvSpPr>
      <dsp:spPr>
        <a:xfrm>
          <a:off x="3569021" y="600542"/>
          <a:ext cx="1578375" cy="15783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A7F62-DC82-48B9-B210-B2A3F221E67A}">
      <dsp:nvSpPr>
        <dsp:cNvPr id="0" name=""/>
        <dsp:cNvSpPr/>
      </dsp:nvSpPr>
      <dsp:spPr>
        <a:xfrm>
          <a:off x="3905396" y="936917"/>
          <a:ext cx="905625" cy="9056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8762A-8BF3-40FE-8D13-7D65C9573EDF}">
      <dsp:nvSpPr>
        <dsp:cNvPr id="0" name=""/>
        <dsp:cNvSpPr/>
      </dsp:nvSpPr>
      <dsp:spPr>
        <a:xfrm>
          <a:off x="3064458" y="2670542"/>
          <a:ext cx="25875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Our Project</a:t>
          </a:r>
        </a:p>
      </dsp:txBody>
      <dsp:txXfrm>
        <a:off x="3064458" y="2670542"/>
        <a:ext cx="2587500" cy="1575000"/>
      </dsp:txXfrm>
    </dsp:sp>
    <dsp:sp modelId="{6FD83334-FC2C-4EDC-B1AB-71E51AEC08BA}">
      <dsp:nvSpPr>
        <dsp:cNvPr id="0" name=""/>
        <dsp:cNvSpPr/>
      </dsp:nvSpPr>
      <dsp:spPr>
        <a:xfrm>
          <a:off x="6609333" y="600542"/>
          <a:ext cx="1578375" cy="157837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FB4AA-29D5-4B26-B815-FE65923113B9}">
      <dsp:nvSpPr>
        <dsp:cNvPr id="0" name=""/>
        <dsp:cNvSpPr/>
      </dsp:nvSpPr>
      <dsp:spPr>
        <a:xfrm>
          <a:off x="6945708" y="936917"/>
          <a:ext cx="905625" cy="9056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0E329-3D44-4EB3-8D41-6894CEAE6C6B}">
      <dsp:nvSpPr>
        <dsp:cNvPr id="0" name=""/>
        <dsp:cNvSpPr/>
      </dsp:nvSpPr>
      <dsp:spPr>
        <a:xfrm>
          <a:off x="6104771" y="2670542"/>
          <a:ext cx="2587500" cy="15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Progress to Date and Next Steps</a:t>
          </a:r>
        </a:p>
      </dsp:txBody>
      <dsp:txXfrm>
        <a:off x="6104771" y="2670542"/>
        <a:ext cx="2587500" cy="157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EC16A-B523-4D3C-80B5-014251E95461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1F8A4-25C6-465F-A1C0-05208D76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Objectives for this session are noted here and speakers have no disclosures to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29C6-827E-C84E-8686-69DA852C61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6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about these partners in three buckets: the core team, the planning team, and the implementation team. </a:t>
            </a:r>
          </a:p>
          <a:p>
            <a:endParaRPr lang="en-US" dirty="0"/>
          </a:p>
          <a:p>
            <a:r>
              <a:rPr lang="en-US" dirty="0"/>
              <a:t>We’re working to identify other community-based organizations to partner with, which I’ll go into more later. And of course, our partners are the residents of the Central, Kinsman, and Buckeye neighborhoods.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E4239-31D1-4B0D-BC86-E5456362B6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9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C472-3095-4F6D-B0C5-65520CA1F1F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9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1D95-3A30-458E-B2C9-943FA8A923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5053" indent="-276952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17142" indent="-220939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65244" indent="-220939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3346" indent="-220939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1448" indent="-220939" defTabSz="4481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09549" indent="-220939" defTabSz="4481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57651" indent="-220939" defTabSz="4481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05753" indent="-220939" defTabSz="4481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FD7DF85-5D3F-47AF-BCCA-83A81D920C6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3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here the results from the 2021 Dashboard that we released today: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Ohio ranks 47 out of 50 states and the District of Columbia on health value.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rank 43</a:t>
            </a:r>
            <a:r>
              <a:rPr lang="en-US" sz="1800" baseline="300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population health and 37</a:t>
            </a:r>
            <a:r>
              <a:rPr lang="en-US" sz="1800" baseline="300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healthcare spending.</a:t>
            </a:r>
          </a:p>
          <a:p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means that Ohioans continue to live less healthy lives and spend more on health care than people in most other states.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81D95-3A30-458E-B2C9-943FA8A923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6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1D95-3A30-458E-B2C9-943FA8A923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8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1D95-3A30-458E-B2C9-943FA8A923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57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Twitter logo downloaded from https://</a:t>
            </a:r>
            <a:r>
              <a:rPr lang="en-US" err="1"/>
              <a:t>about.twitter.com</a:t>
            </a:r>
            <a:r>
              <a:rPr lang="en-US"/>
              <a:t>/</a:t>
            </a:r>
            <a:r>
              <a:rPr lang="en-US" err="1"/>
              <a:t>en_us</a:t>
            </a:r>
            <a:r>
              <a:rPr lang="en-US"/>
              <a:t>/company/brand-</a:t>
            </a:r>
            <a:r>
              <a:rPr lang="en-US" err="1"/>
              <a:t>resources.html</a:t>
            </a:r>
            <a:endParaRPr lang="en-US"/>
          </a:p>
          <a:p>
            <a:r>
              <a:rPr lang="en-US"/>
              <a:t>Facebook logo downloaded from https://</a:t>
            </a:r>
            <a:r>
              <a:rPr lang="en-US" err="1"/>
              <a:t>en.facebookbrand.com</a:t>
            </a:r>
            <a:r>
              <a:rPr lang="en-US"/>
              <a:t>/assets/f-logo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1D95-3A30-458E-B2C9-943FA8A923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9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E4239-31D1-4B0D-BC86-E5456362B6A8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9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E4239-31D1-4B0D-BC86-E5456362B6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9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4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3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7BE1-77BF-4F7E-ACE2-BE175D83FF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74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2364-00A6-4738-8B25-E2EBB67E40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31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ADC48-2463-4991-845B-9D6642240B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99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437A-BE76-40A5-9FD0-44FFA30194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5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86BC7-A1DE-4D2D-9D91-A76EDDA52F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9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1983-754D-430B-AF26-240C847E61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F07C-3605-46F2-B611-6C98B61B80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2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D1B1-5FFF-4905-92F2-DDC370309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7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3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25BA-27EA-47A1-ACF4-728D70145F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31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C94B-0292-44DD-8FC5-21E330DA2C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94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986E7-65D2-4EC2-AB96-5EBEEA7263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70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25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94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99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67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73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3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0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0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94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90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08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1E72-A3BA-439E-90EC-91E5F7368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88DFB-DB15-4382-8E3A-27AEC2009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2C5D7-1AF5-452B-A1F5-82E4FBDC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CAD4-DABE-4E94-B79A-3DE0E00C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39D71-E37A-4D79-AA0B-0E79EDBA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10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0FB5-2261-4BC5-B555-2CDBB473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CBFE0-C501-4A08-A40F-226CF9AC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CD3B-FFC4-4A76-8734-9C428F3B2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99179-C5BA-4EA1-A250-33986E64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51E45-30A3-4BE5-AF3E-32E8081C3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02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725E-3BF7-4C32-A203-1C8F11A8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E5F5D-3486-4047-AB2E-2587AFA54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9441E-3C81-43B4-BB14-2F02C305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23601-0251-4904-A4D1-6D21EC3C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C59B3-D694-4ADF-A65D-0A57D44D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01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4992-D3F4-47A7-9726-9A23DF35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20D1-D467-4AB2-93EF-2F82D9E10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DCC84-1EED-4A3B-BE1D-7A5432C6B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851BA-3E47-40A4-A552-D2047162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21DFC-1FF1-437E-B66C-AC7AD46F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BB13D-D57F-4966-AD6A-D36400A1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8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2ED3-E4F9-49A3-BB0A-88AD4E65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F88CB-A235-43AE-BA93-45F9B3D12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1D203-A0CB-4449-8F1F-3239F9AC8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7B98E-0824-486C-BE59-D02A55A72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08635-4C68-4767-AA07-1C74BC467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5714A-29BF-46FD-AEA5-6B925BD7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028EA-3B1F-4621-A909-C34EFC87A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29775-6B36-4FF8-87C8-14B496D2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05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1BD7-90B5-40DF-A3E7-68EFA203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B2624-D6E1-4BBB-9BE2-BCC29FD4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FC38-EDCF-4F71-86C6-B307EDCB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5548E-73EB-4E59-BAA9-F8246AC4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5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34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420888-8A43-47C5-AD13-FF8B615E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C48B2-4EA8-4064-AF10-4AEEDD5C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9801B-BD0D-4D1F-AE97-6C04A50B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86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E2A3-14EB-4623-BC22-DA5336FA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6B1CB-55C8-4C5F-AEFB-1AB0874A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B2CD9-2228-4560-AB0A-58A43055F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51C9A-B3A4-4C04-82AD-C640E64D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3ADCC-DEB3-47A7-BDCD-9CA17C1A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39CB2-14D1-4F74-B074-B0C4B501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24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D1F9-B073-429A-9859-49EBF820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5440D-8AC8-469C-A050-346C876EE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C8F6C-C1D2-4D8F-9C7C-C50FFC6D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176FF-E067-43B2-B728-4F1BEF42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A0069-106B-4EDB-B750-D9C277DB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20390-A485-45AB-A152-9C6E9965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9DF4-B9B2-4D10-9D40-8F308767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AD4B4-EDBA-4630-AF41-1A16BA92B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2812-470A-4FDF-9796-E8EF2919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314F9-FAF8-4454-9E42-0FB990F8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C8F5F-C7B4-400B-AA3E-AB1424E1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03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0C535-2454-4675-9D62-59BF36F72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A1872-7B6C-4464-999E-F52FB1D12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2A0EF-9675-4307-83CB-2006992E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6EF5B-2899-48C8-BCC3-6246197C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C1E34-CA59-4799-BFD4-1BE844E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9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ogo White">
            <a:extLst>
              <a:ext uri="{FF2B5EF4-FFF2-40B4-BE49-F238E27FC236}">
                <a16:creationId xmlns:a16="http://schemas.microsoft.com/office/drawing/2014/main" id="{7BD64A10-A88B-4F94-8164-0E067BF6E7DF}"/>
              </a:ext>
            </a:extLst>
          </p:cNvPr>
          <p:cNvSpPr/>
          <p:nvPr userDrawn="1"/>
        </p:nvSpPr>
        <p:spPr>
          <a:xfrm>
            <a:off x="2" y="3355"/>
            <a:ext cx="5771402" cy="6854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19" name="Logo Tangerine">
            <a:extLst>
              <a:ext uri="{FF2B5EF4-FFF2-40B4-BE49-F238E27FC236}">
                <a16:creationId xmlns:a16="http://schemas.microsoft.com/office/drawing/2014/main" id="{6813BF7B-2CAB-4616-AA5A-73B0CF156EAB}"/>
              </a:ext>
            </a:extLst>
          </p:cNvPr>
          <p:cNvGrpSpPr/>
          <p:nvPr userDrawn="1"/>
        </p:nvGrpSpPr>
        <p:grpSpPr>
          <a:xfrm>
            <a:off x="11179210" y="355577"/>
            <a:ext cx="1013147" cy="1066787"/>
            <a:chOff x="18944407" y="586369"/>
            <a:chExt cx="1160280" cy="1221796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22500ED8-463A-4074-80BD-96E0C8462865}"/>
                </a:ext>
              </a:extLst>
            </p:cNvPr>
            <p:cNvSpPr/>
            <p:nvPr/>
          </p:nvSpPr>
          <p:spPr>
            <a:xfrm>
              <a:off x="18944407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A5092562-1A42-4CB7-8476-8E5CACEF01EF}"/>
                </a:ext>
              </a:extLst>
            </p:cNvPr>
            <p:cNvSpPr/>
            <p:nvPr/>
          </p:nvSpPr>
          <p:spPr>
            <a:xfrm>
              <a:off x="18944542" y="586369"/>
              <a:ext cx="1160145" cy="1040765"/>
            </a:xfrm>
            <a:custGeom>
              <a:avLst/>
              <a:gdLst/>
              <a:ahLst/>
              <a:cxnLst/>
              <a:rect l="l" t="t" r="r" b="b"/>
              <a:pathLst>
                <a:path w="1160144" h="1040764">
                  <a:moveTo>
                    <a:pt x="0" y="1040251"/>
                  </a:moveTo>
                  <a:lnTo>
                    <a:pt x="1159545" y="1040251"/>
                  </a:lnTo>
                  <a:lnTo>
                    <a:pt x="1159545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B66D37EA-D7F6-43D6-B65C-2A9C7FF2A21B}"/>
                </a:ext>
              </a:extLst>
            </p:cNvPr>
            <p:cNvSpPr/>
            <p:nvPr/>
          </p:nvSpPr>
          <p:spPr>
            <a:xfrm>
              <a:off x="19240417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E5D17A94-C171-468C-8EEB-6912C3DD4578}"/>
                </a:ext>
              </a:extLst>
            </p:cNvPr>
            <p:cNvSpPr/>
            <p:nvPr/>
          </p:nvSpPr>
          <p:spPr>
            <a:xfrm>
              <a:off x="19177661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E3E6B953-E374-48E2-BA0C-DB243FEECC99}"/>
                </a:ext>
              </a:extLst>
            </p:cNvPr>
            <p:cNvSpPr/>
            <p:nvPr/>
          </p:nvSpPr>
          <p:spPr>
            <a:xfrm>
              <a:off x="19091848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43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8BA50A72-95E4-4153-AEEB-CBF7A38B7DA7}"/>
                </a:ext>
              </a:extLst>
            </p:cNvPr>
            <p:cNvSpPr/>
            <p:nvPr/>
          </p:nvSpPr>
          <p:spPr>
            <a:xfrm>
              <a:off x="19425063" y="948387"/>
              <a:ext cx="79861" cy="80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0ECF6336-21F2-4FAA-A512-20915340C8A6}"/>
                </a:ext>
              </a:extLst>
            </p:cNvPr>
            <p:cNvSpPr/>
            <p:nvPr/>
          </p:nvSpPr>
          <p:spPr>
            <a:xfrm>
              <a:off x="19332159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115211" y="80301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F71244A0-EFA2-4C07-9A22-6C023F5373F2}"/>
                </a:ext>
              </a:extLst>
            </p:cNvPr>
            <p:cNvSpPr/>
            <p:nvPr/>
          </p:nvSpPr>
          <p:spPr>
            <a:xfrm>
              <a:off x="19144694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197" y="73381"/>
                  </a:lnTo>
                  <a:lnTo>
                    <a:pt x="294735" y="58807"/>
                  </a:lnTo>
                  <a:lnTo>
                    <a:pt x="270286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05" y="13860"/>
                  </a:lnTo>
                  <a:lnTo>
                    <a:pt x="357307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9" y="47773"/>
                  </a:lnTo>
                  <a:lnTo>
                    <a:pt x="494296" y="57343"/>
                  </a:lnTo>
                  <a:lnTo>
                    <a:pt x="485955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5DCE6C86-27AA-49CF-87E6-5F4B848DBB22}"/>
                </a:ext>
              </a:extLst>
            </p:cNvPr>
            <p:cNvSpPr/>
            <p:nvPr/>
          </p:nvSpPr>
          <p:spPr>
            <a:xfrm>
              <a:off x="19829786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0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3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06" y="13287"/>
                  </a:lnTo>
                  <a:lnTo>
                    <a:pt x="1770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1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1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67" y="44291"/>
                  </a:lnTo>
                  <a:lnTo>
                    <a:pt x="42658" y="37443"/>
                  </a:lnTo>
                  <a:lnTo>
                    <a:pt x="42061" y="35758"/>
                  </a:lnTo>
                  <a:lnTo>
                    <a:pt x="40281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5" name="Subtitle">
            <a:extLst>
              <a:ext uri="{FF2B5EF4-FFF2-40B4-BE49-F238E27FC236}">
                <a16:creationId xmlns:a16="http://schemas.microsoft.com/office/drawing/2014/main" id="{A264DBE8-3DBD-47C7-9CE7-C46990A12AC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403406" y="5175862"/>
            <a:ext cx="5265243" cy="195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3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99E8684-F6F8-4A34-8A2C-BA1CD0971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5336" y="2541592"/>
            <a:ext cx="5265243" cy="2414892"/>
          </a:xfrm>
        </p:spPr>
        <p:txBody>
          <a:bodyPr anchor="b"/>
          <a:lstStyle>
            <a:lvl1pPr>
              <a:defRPr sz="5231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832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Logo Tangerine">
            <a:extLst>
              <a:ext uri="{FF2B5EF4-FFF2-40B4-BE49-F238E27FC236}">
                <a16:creationId xmlns:a16="http://schemas.microsoft.com/office/drawing/2014/main" id="{706EA808-5458-4161-A0C2-1CE0CBBFF704}"/>
              </a:ext>
            </a:extLst>
          </p:cNvPr>
          <p:cNvGrpSpPr/>
          <p:nvPr userDrawn="1"/>
        </p:nvGrpSpPr>
        <p:grpSpPr>
          <a:xfrm>
            <a:off x="11459359" y="355575"/>
            <a:ext cx="732910" cy="740898"/>
            <a:chOff x="18896003" y="586369"/>
            <a:chExt cx="1208538" cy="1221796"/>
          </a:xfrm>
        </p:grpSpPr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4B0A7158-5CAF-4F96-9CA7-1663034AB527}"/>
                </a:ext>
              </a:extLst>
            </p:cNvPr>
            <p:cNvSpPr/>
            <p:nvPr userDrawn="1"/>
          </p:nvSpPr>
          <p:spPr>
            <a:xfrm>
              <a:off x="18896003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20">
              <a:extLst>
                <a:ext uri="{FF2B5EF4-FFF2-40B4-BE49-F238E27FC236}">
                  <a16:creationId xmlns:a16="http://schemas.microsoft.com/office/drawing/2014/main" id="{3D1975F8-48F8-4840-9CF9-21091E65F2A1}"/>
                </a:ext>
              </a:extLst>
            </p:cNvPr>
            <p:cNvSpPr/>
            <p:nvPr userDrawn="1"/>
          </p:nvSpPr>
          <p:spPr>
            <a:xfrm>
              <a:off x="18896136" y="586369"/>
              <a:ext cx="1208405" cy="1040765"/>
            </a:xfrm>
            <a:custGeom>
              <a:avLst/>
              <a:gdLst/>
              <a:ahLst/>
              <a:cxnLst/>
              <a:rect l="l" t="t" r="r" b="b"/>
              <a:pathLst>
                <a:path w="1208405" h="1040764">
                  <a:moveTo>
                    <a:pt x="0" y="1040251"/>
                  </a:moveTo>
                  <a:lnTo>
                    <a:pt x="1207963" y="1040251"/>
                  </a:lnTo>
                  <a:lnTo>
                    <a:pt x="1207963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21">
              <a:extLst>
                <a:ext uri="{FF2B5EF4-FFF2-40B4-BE49-F238E27FC236}">
                  <a16:creationId xmlns:a16="http://schemas.microsoft.com/office/drawing/2014/main" id="{9918AA46-A14F-4EFA-832B-D4928D15E6EF}"/>
                </a:ext>
              </a:extLst>
            </p:cNvPr>
            <p:cNvSpPr/>
            <p:nvPr userDrawn="1"/>
          </p:nvSpPr>
          <p:spPr>
            <a:xfrm>
              <a:off x="19192013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7E4F0E11-741F-4A98-BC55-7FFD947BE89B}"/>
                </a:ext>
              </a:extLst>
            </p:cNvPr>
            <p:cNvSpPr/>
            <p:nvPr userDrawn="1"/>
          </p:nvSpPr>
          <p:spPr>
            <a:xfrm>
              <a:off x="19129258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23">
              <a:extLst>
                <a:ext uri="{FF2B5EF4-FFF2-40B4-BE49-F238E27FC236}">
                  <a16:creationId xmlns:a16="http://schemas.microsoft.com/office/drawing/2014/main" id="{8189AC02-EF25-4B7F-8589-7788B368CA72}"/>
                </a:ext>
              </a:extLst>
            </p:cNvPr>
            <p:cNvSpPr/>
            <p:nvPr userDrawn="1"/>
          </p:nvSpPr>
          <p:spPr>
            <a:xfrm>
              <a:off x="19043445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32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71DE1479-287D-4B17-8628-4B61F37B47F3}"/>
                </a:ext>
              </a:extLst>
            </p:cNvPr>
            <p:cNvSpPr/>
            <p:nvPr userDrawn="1"/>
          </p:nvSpPr>
          <p:spPr>
            <a:xfrm>
              <a:off x="19376660" y="948387"/>
              <a:ext cx="79861" cy="80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1" name="object 25">
              <a:extLst>
                <a:ext uri="{FF2B5EF4-FFF2-40B4-BE49-F238E27FC236}">
                  <a16:creationId xmlns:a16="http://schemas.microsoft.com/office/drawing/2014/main" id="{69CB9DC8-B64B-4081-A54F-D46DA0C2EBC8}"/>
                </a:ext>
              </a:extLst>
            </p:cNvPr>
            <p:cNvSpPr/>
            <p:nvPr userDrawn="1"/>
          </p:nvSpPr>
          <p:spPr>
            <a:xfrm>
              <a:off x="19283757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26">
              <a:extLst>
                <a:ext uri="{FF2B5EF4-FFF2-40B4-BE49-F238E27FC236}">
                  <a16:creationId xmlns:a16="http://schemas.microsoft.com/office/drawing/2014/main" id="{4F92521A-F2A8-49B3-80C6-770C656869B8}"/>
                </a:ext>
              </a:extLst>
            </p:cNvPr>
            <p:cNvSpPr/>
            <p:nvPr userDrawn="1"/>
          </p:nvSpPr>
          <p:spPr>
            <a:xfrm>
              <a:off x="19096290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202" y="73381"/>
                  </a:lnTo>
                  <a:lnTo>
                    <a:pt x="294739" y="58807"/>
                  </a:lnTo>
                  <a:lnTo>
                    <a:pt x="270288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10" y="13860"/>
                  </a:lnTo>
                  <a:lnTo>
                    <a:pt x="357309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8" y="47773"/>
                  </a:lnTo>
                  <a:lnTo>
                    <a:pt x="494291" y="57343"/>
                  </a:lnTo>
                  <a:lnTo>
                    <a:pt x="485944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27">
              <a:extLst>
                <a:ext uri="{FF2B5EF4-FFF2-40B4-BE49-F238E27FC236}">
                  <a16:creationId xmlns:a16="http://schemas.microsoft.com/office/drawing/2014/main" id="{BCF1B802-00DA-4074-985A-626973FEE7B5}"/>
                </a:ext>
              </a:extLst>
            </p:cNvPr>
            <p:cNvSpPr/>
            <p:nvPr userDrawn="1"/>
          </p:nvSpPr>
          <p:spPr>
            <a:xfrm>
              <a:off x="19781381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1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4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16" y="13287"/>
                  </a:lnTo>
                  <a:lnTo>
                    <a:pt x="1771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3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3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94" y="44794"/>
                  </a:lnTo>
                  <a:lnTo>
                    <a:pt x="42678" y="43024"/>
                  </a:lnTo>
                  <a:lnTo>
                    <a:pt x="42658" y="37443"/>
                  </a:lnTo>
                  <a:lnTo>
                    <a:pt x="42072" y="35758"/>
                  </a:lnTo>
                  <a:lnTo>
                    <a:pt x="40283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23" name="Logo White Screened">
            <a:extLst>
              <a:ext uri="{FF2B5EF4-FFF2-40B4-BE49-F238E27FC236}">
                <a16:creationId xmlns:a16="http://schemas.microsoft.com/office/drawing/2014/main" id="{63465ECA-356A-4DBC-99F7-1D98C82528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" y="9627"/>
            <a:ext cx="5774589" cy="6858000"/>
          </a:xfrm>
          <a:prstGeom prst="rect">
            <a:avLst/>
          </a:prstGeom>
        </p:spPr>
      </p:pic>
      <p:sp>
        <p:nvSpPr>
          <p:cNvPr id="3" name="Placeholder - Footer">
            <a:extLst>
              <a:ext uri="{FF2B5EF4-FFF2-40B4-BE49-F238E27FC236}">
                <a16:creationId xmlns:a16="http://schemas.microsoft.com/office/drawing/2014/main" id="{751A8A0D-DE7C-4DCF-B62C-DE5677386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27" name="Placeholder - Slide Number">
            <a:extLst>
              <a:ext uri="{FF2B5EF4-FFF2-40B4-BE49-F238E27FC236}">
                <a16:creationId xmlns:a16="http://schemas.microsoft.com/office/drawing/2014/main" id="{C2091B66-1A16-4E18-AC44-1F5E754E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1" y="6377944"/>
            <a:ext cx="2804160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laceholder - Date">
            <a:extLst>
              <a:ext uri="{FF2B5EF4-FFF2-40B4-BE49-F238E27FC236}">
                <a16:creationId xmlns:a16="http://schemas.microsoft.com/office/drawing/2014/main" id="{FD48E56D-146E-487C-B944-8B9503BC69F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4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3F37DBF-1E3A-4B8A-8CC0-38A40105214B}" type="datetime1">
              <a:rPr lang="en-US" smtClean="0"/>
              <a:t>10/16/2022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79309B3-7C6F-4AAA-BAD6-8CDB1D80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96" y="2687595"/>
            <a:ext cx="8914895" cy="2520130"/>
          </a:xfrm>
        </p:spPr>
        <p:txBody>
          <a:bodyPr/>
          <a:lstStyle>
            <a:lvl1pPr>
              <a:defRPr sz="818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3203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 Tangerine">
            <a:extLst>
              <a:ext uri="{FF2B5EF4-FFF2-40B4-BE49-F238E27FC236}">
                <a16:creationId xmlns:a16="http://schemas.microsoft.com/office/drawing/2014/main" id="{96390122-1611-4C95-8B0A-6FCB60BE1D5E}"/>
              </a:ext>
            </a:extLst>
          </p:cNvPr>
          <p:cNvGrpSpPr/>
          <p:nvPr userDrawn="1"/>
        </p:nvGrpSpPr>
        <p:grpSpPr>
          <a:xfrm>
            <a:off x="11459359" y="355575"/>
            <a:ext cx="732910" cy="740898"/>
            <a:chOff x="18896003" y="586369"/>
            <a:chExt cx="1208538" cy="1221796"/>
          </a:xfrm>
        </p:grpSpPr>
        <p:sp>
          <p:nvSpPr>
            <p:cNvPr id="8" name="object 19">
              <a:extLst>
                <a:ext uri="{FF2B5EF4-FFF2-40B4-BE49-F238E27FC236}">
                  <a16:creationId xmlns:a16="http://schemas.microsoft.com/office/drawing/2014/main" id="{2D0E4397-FFD9-46F5-86A5-9671CAFDB4FB}"/>
                </a:ext>
              </a:extLst>
            </p:cNvPr>
            <p:cNvSpPr/>
            <p:nvPr userDrawn="1"/>
          </p:nvSpPr>
          <p:spPr>
            <a:xfrm>
              <a:off x="18896003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20">
              <a:extLst>
                <a:ext uri="{FF2B5EF4-FFF2-40B4-BE49-F238E27FC236}">
                  <a16:creationId xmlns:a16="http://schemas.microsoft.com/office/drawing/2014/main" id="{1DB199A6-31FC-4E6B-B8D1-115855036959}"/>
                </a:ext>
              </a:extLst>
            </p:cNvPr>
            <p:cNvSpPr/>
            <p:nvPr userDrawn="1"/>
          </p:nvSpPr>
          <p:spPr>
            <a:xfrm>
              <a:off x="18896136" y="586369"/>
              <a:ext cx="1208405" cy="1040765"/>
            </a:xfrm>
            <a:custGeom>
              <a:avLst/>
              <a:gdLst/>
              <a:ahLst/>
              <a:cxnLst/>
              <a:rect l="l" t="t" r="r" b="b"/>
              <a:pathLst>
                <a:path w="1208405" h="1040764">
                  <a:moveTo>
                    <a:pt x="0" y="1040251"/>
                  </a:moveTo>
                  <a:lnTo>
                    <a:pt x="1207963" y="1040251"/>
                  </a:lnTo>
                  <a:lnTo>
                    <a:pt x="1207963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97B2D835-1A0B-4536-A239-4C01CDD45751}"/>
                </a:ext>
              </a:extLst>
            </p:cNvPr>
            <p:cNvSpPr/>
            <p:nvPr userDrawn="1"/>
          </p:nvSpPr>
          <p:spPr>
            <a:xfrm>
              <a:off x="19192013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6E6A622-86BC-4F33-A43B-82EA07253A3F}"/>
                </a:ext>
              </a:extLst>
            </p:cNvPr>
            <p:cNvSpPr/>
            <p:nvPr userDrawn="1"/>
          </p:nvSpPr>
          <p:spPr>
            <a:xfrm>
              <a:off x="19129258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D9AD9C6F-E9F8-42E9-83E5-6F1176B0A27D}"/>
                </a:ext>
              </a:extLst>
            </p:cNvPr>
            <p:cNvSpPr/>
            <p:nvPr userDrawn="1"/>
          </p:nvSpPr>
          <p:spPr>
            <a:xfrm>
              <a:off x="19043445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32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C67227B3-EC84-4D84-A7AE-07CAC14345F0}"/>
                </a:ext>
              </a:extLst>
            </p:cNvPr>
            <p:cNvSpPr/>
            <p:nvPr userDrawn="1"/>
          </p:nvSpPr>
          <p:spPr>
            <a:xfrm>
              <a:off x="19376660" y="948387"/>
              <a:ext cx="79861" cy="80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F5EF72E7-FE0E-41A2-B879-55D2E9B654F6}"/>
                </a:ext>
              </a:extLst>
            </p:cNvPr>
            <p:cNvSpPr/>
            <p:nvPr userDrawn="1"/>
          </p:nvSpPr>
          <p:spPr>
            <a:xfrm>
              <a:off x="19283757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A2CBA1C5-9531-4519-ADD0-B51E79195A8B}"/>
                </a:ext>
              </a:extLst>
            </p:cNvPr>
            <p:cNvSpPr/>
            <p:nvPr userDrawn="1"/>
          </p:nvSpPr>
          <p:spPr>
            <a:xfrm>
              <a:off x="19096290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202" y="73381"/>
                  </a:lnTo>
                  <a:lnTo>
                    <a:pt x="294739" y="58807"/>
                  </a:lnTo>
                  <a:lnTo>
                    <a:pt x="270288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10" y="13860"/>
                  </a:lnTo>
                  <a:lnTo>
                    <a:pt x="357309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8" y="47773"/>
                  </a:lnTo>
                  <a:lnTo>
                    <a:pt x="494291" y="57343"/>
                  </a:lnTo>
                  <a:lnTo>
                    <a:pt x="485944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5C2A5913-4205-4099-862A-976A3CB848EF}"/>
                </a:ext>
              </a:extLst>
            </p:cNvPr>
            <p:cNvSpPr/>
            <p:nvPr userDrawn="1"/>
          </p:nvSpPr>
          <p:spPr>
            <a:xfrm>
              <a:off x="19781381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1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4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16" y="13287"/>
                  </a:lnTo>
                  <a:lnTo>
                    <a:pt x="1771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3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3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94" y="44794"/>
                  </a:lnTo>
                  <a:lnTo>
                    <a:pt x="42678" y="43024"/>
                  </a:lnTo>
                  <a:lnTo>
                    <a:pt x="42658" y="37443"/>
                  </a:lnTo>
                  <a:lnTo>
                    <a:pt x="42072" y="35758"/>
                  </a:lnTo>
                  <a:lnTo>
                    <a:pt x="40283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6" name="Placeholder - Slide Number"/>
          <p:cNvSpPr>
            <a:spLocks noGrp="1"/>
          </p:cNvSpPr>
          <p:nvPr>
            <p:ph type="sldNum" sz="quarter" idx="7"/>
          </p:nvPr>
        </p:nvSpPr>
        <p:spPr>
          <a:xfrm>
            <a:off x="9117684" y="6377943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ceholder - Footer"/>
          <p:cNvSpPr>
            <a:spLocks noGrp="1"/>
          </p:cNvSpPr>
          <p:nvPr>
            <p:ph type="ftr" sz="quarter" idx="5"/>
          </p:nvPr>
        </p:nvSpPr>
        <p:spPr>
          <a:xfrm>
            <a:off x="4151175" y="6377943"/>
            <a:ext cx="3901440" cy="55399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5" name="Placeholder - Date"/>
          <p:cNvSpPr>
            <a:spLocks noGrp="1"/>
          </p:cNvSpPr>
          <p:nvPr>
            <p:ph type="dt" sz="half" idx="6"/>
          </p:nvPr>
        </p:nvSpPr>
        <p:spPr>
          <a:xfrm>
            <a:off x="281948" y="6377943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8154183-AD49-4E31-B026-D8DED8A928C7}" type="datetime1">
              <a:rPr lang="en-US" smtClean="0"/>
              <a:t>10/16/2022</a:t>
            </a:fld>
            <a:endParaRPr lang="en-US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8656494B-5BA3-4A4C-8B93-EE9F7A7148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9649" y="1310734"/>
            <a:ext cx="11621482" cy="4846085"/>
          </a:xfrm>
          <a:prstGeom prst="rect">
            <a:avLst/>
          </a:prstGeom>
        </p:spPr>
        <p:txBody>
          <a:bodyPr/>
          <a:lstStyle>
            <a:lvl1pPr>
              <a:defRPr sz="2183">
                <a:solidFill>
                  <a:schemeClr val="bg1"/>
                </a:solidFill>
              </a:defRPr>
            </a:lvl1pPr>
            <a:lvl2pPr>
              <a:defRPr sz="2001">
                <a:solidFill>
                  <a:schemeClr val="bg1"/>
                </a:solidFill>
              </a:defRPr>
            </a:lvl2pPr>
            <a:lvl3pPr>
              <a:defRPr sz="1819">
                <a:solidFill>
                  <a:schemeClr val="bg1"/>
                </a:solidFill>
              </a:defRPr>
            </a:lvl3pPr>
            <a:lvl4pPr>
              <a:defRPr sz="1637">
                <a:solidFill>
                  <a:schemeClr val="bg1"/>
                </a:solidFill>
              </a:defRPr>
            </a:lvl4pPr>
            <a:lvl5pPr>
              <a:defRPr sz="163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73415" y="261779"/>
            <a:ext cx="11071656" cy="577444"/>
          </a:xfrm>
        </p:spPr>
        <p:txBody>
          <a:bodyPr lIns="0" tIns="0" rIns="0" bIns="0"/>
          <a:lstStyle>
            <a:lvl1pPr>
              <a:defRPr sz="3752" b="0" i="0" cap="all" baseline="0">
                <a:solidFill>
                  <a:schemeClr val="bg1"/>
                </a:solidFill>
                <a:latin typeface="League Gothic"/>
                <a:cs typeface="League Gothic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2429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ogo White">
            <a:extLst>
              <a:ext uri="{FF2B5EF4-FFF2-40B4-BE49-F238E27FC236}">
                <a16:creationId xmlns:a16="http://schemas.microsoft.com/office/drawing/2014/main" id="{7BD64A10-A88B-4F94-8164-0E067BF6E7DF}"/>
              </a:ext>
            </a:extLst>
          </p:cNvPr>
          <p:cNvSpPr/>
          <p:nvPr userDrawn="1"/>
        </p:nvSpPr>
        <p:spPr>
          <a:xfrm>
            <a:off x="2" y="3355"/>
            <a:ext cx="5771402" cy="6854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4" name="Logo Deep Blue">
            <a:extLst>
              <a:ext uri="{FF2B5EF4-FFF2-40B4-BE49-F238E27FC236}">
                <a16:creationId xmlns:a16="http://schemas.microsoft.com/office/drawing/2014/main" id="{6DDFDE0B-1876-4008-AE0E-AE857217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64" y="355573"/>
            <a:ext cx="1009932" cy="1064627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A264DBE8-3DBD-47C7-9CE7-C46990A12AC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403406" y="5175862"/>
            <a:ext cx="5265243" cy="195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3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99E8684-F6F8-4A34-8A2C-BA1CD0971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5336" y="2541592"/>
            <a:ext cx="5265243" cy="2414892"/>
          </a:xfrm>
        </p:spPr>
        <p:txBody>
          <a:bodyPr anchor="b"/>
          <a:lstStyle>
            <a:lvl1pPr>
              <a:defRPr sz="523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233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Logo White">
            <a:extLst>
              <a:ext uri="{FF2B5EF4-FFF2-40B4-BE49-F238E27FC236}">
                <a16:creationId xmlns:a16="http://schemas.microsoft.com/office/drawing/2014/main" id="{63465ECA-356A-4DBC-99F7-1D98C8252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" y="9627"/>
            <a:ext cx="5774589" cy="6858000"/>
          </a:xfrm>
          <a:prstGeom prst="rect">
            <a:avLst/>
          </a:prstGeom>
        </p:spPr>
      </p:pic>
      <p:pic>
        <p:nvPicPr>
          <p:cNvPr id="19" name="Logo Deep Blue">
            <a:extLst>
              <a:ext uri="{FF2B5EF4-FFF2-40B4-BE49-F238E27FC236}">
                <a16:creationId xmlns:a16="http://schemas.microsoft.com/office/drawing/2014/main" id="{09DEA373-9ECC-4E81-A442-7895A9C2D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58" y="349330"/>
            <a:ext cx="710109" cy="748566"/>
          </a:xfrm>
          <a:prstGeom prst="rect">
            <a:avLst/>
          </a:prstGeom>
        </p:spPr>
      </p:pic>
      <p:sp>
        <p:nvSpPr>
          <p:cNvPr id="27" name="Placeholder - Slide Number">
            <a:extLst>
              <a:ext uri="{FF2B5EF4-FFF2-40B4-BE49-F238E27FC236}">
                <a16:creationId xmlns:a16="http://schemas.microsoft.com/office/drawing/2014/main" id="{C2091B66-1A16-4E18-AC44-1F5E754E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laceholder - Footer">
            <a:extLst>
              <a:ext uri="{FF2B5EF4-FFF2-40B4-BE49-F238E27FC236}">
                <a16:creationId xmlns:a16="http://schemas.microsoft.com/office/drawing/2014/main" id="{751A8A0D-DE7C-4DCF-B62C-DE5677386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United Way of Greater Cleveland</a:t>
            </a:r>
          </a:p>
        </p:txBody>
      </p:sp>
      <p:sp>
        <p:nvSpPr>
          <p:cNvPr id="21" name="Placeholder - Date">
            <a:extLst>
              <a:ext uri="{FF2B5EF4-FFF2-40B4-BE49-F238E27FC236}">
                <a16:creationId xmlns:a16="http://schemas.microsoft.com/office/drawing/2014/main" id="{FD48E56D-146E-487C-B944-8B9503BC69F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4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3F041E2C-E41E-47A8-87D7-A737758B4FE9}" type="datetime1">
              <a:rPr lang="en-US" smtClean="0"/>
              <a:t>10/16/2022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79309B3-7C6F-4AAA-BAD6-8CDB1D806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196" y="2687595"/>
            <a:ext cx="8914895" cy="2520130"/>
          </a:xfrm>
        </p:spPr>
        <p:txBody>
          <a:bodyPr/>
          <a:lstStyle>
            <a:lvl1pPr>
              <a:defRPr sz="8188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537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11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 Deep Blue">
            <a:extLst>
              <a:ext uri="{FF2B5EF4-FFF2-40B4-BE49-F238E27FC236}">
                <a16:creationId xmlns:a16="http://schemas.microsoft.com/office/drawing/2014/main" id="{96390122-1611-4C95-8B0A-6FCB60BE1D5E}"/>
              </a:ext>
            </a:extLst>
          </p:cNvPr>
          <p:cNvGrpSpPr/>
          <p:nvPr userDrawn="1"/>
        </p:nvGrpSpPr>
        <p:grpSpPr>
          <a:xfrm>
            <a:off x="11459359" y="355575"/>
            <a:ext cx="732910" cy="740898"/>
            <a:chOff x="18896003" y="586369"/>
            <a:chExt cx="1208538" cy="1221796"/>
          </a:xfrm>
        </p:grpSpPr>
        <p:sp>
          <p:nvSpPr>
            <p:cNvPr id="8" name="object 19">
              <a:extLst>
                <a:ext uri="{FF2B5EF4-FFF2-40B4-BE49-F238E27FC236}">
                  <a16:creationId xmlns:a16="http://schemas.microsoft.com/office/drawing/2014/main" id="{2D0E4397-FFD9-46F5-86A5-9671CAFDB4FB}"/>
                </a:ext>
              </a:extLst>
            </p:cNvPr>
            <p:cNvSpPr/>
            <p:nvPr userDrawn="1"/>
          </p:nvSpPr>
          <p:spPr>
            <a:xfrm>
              <a:off x="18896003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20">
              <a:extLst>
                <a:ext uri="{FF2B5EF4-FFF2-40B4-BE49-F238E27FC236}">
                  <a16:creationId xmlns:a16="http://schemas.microsoft.com/office/drawing/2014/main" id="{1DB199A6-31FC-4E6B-B8D1-115855036959}"/>
                </a:ext>
              </a:extLst>
            </p:cNvPr>
            <p:cNvSpPr/>
            <p:nvPr userDrawn="1"/>
          </p:nvSpPr>
          <p:spPr>
            <a:xfrm>
              <a:off x="18896136" y="586369"/>
              <a:ext cx="1208405" cy="1040765"/>
            </a:xfrm>
            <a:custGeom>
              <a:avLst/>
              <a:gdLst/>
              <a:ahLst/>
              <a:cxnLst/>
              <a:rect l="l" t="t" r="r" b="b"/>
              <a:pathLst>
                <a:path w="1208405" h="1040764">
                  <a:moveTo>
                    <a:pt x="0" y="1040251"/>
                  </a:moveTo>
                  <a:lnTo>
                    <a:pt x="1207963" y="1040251"/>
                  </a:lnTo>
                  <a:lnTo>
                    <a:pt x="1207963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21">
              <a:extLst>
                <a:ext uri="{FF2B5EF4-FFF2-40B4-BE49-F238E27FC236}">
                  <a16:creationId xmlns:a16="http://schemas.microsoft.com/office/drawing/2014/main" id="{97B2D835-1A0B-4536-A239-4C01CDD45751}"/>
                </a:ext>
              </a:extLst>
            </p:cNvPr>
            <p:cNvSpPr/>
            <p:nvPr userDrawn="1"/>
          </p:nvSpPr>
          <p:spPr>
            <a:xfrm>
              <a:off x="19192013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6E6A622-86BC-4F33-A43B-82EA07253A3F}"/>
                </a:ext>
              </a:extLst>
            </p:cNvPr>
            <p:cNvSpPr/>
            <p:nvPr userDrawn="1"/>
          </p:nvSpPr>
          <p:spPr>
            <a:xfrm>
              <a:off x="19129258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D9AD9C6F-E9F8-42E9-83E5-6F1176B0A27D}"/>
                </a:ext>
              </a:extLst>
            </p:cNvPr>
            <p:cNvSpPr/>
            <p:nvPr userDrawn="1"/>
          </p:nvSpPr>
          <p:spPr>
            <a:xfrm>
              <a:off x="19043445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32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C67227B3-EC84-4D84-A7AE-07CAC14345F0}"/>
                </a:ext>
              </a:extLst>
            </p:cNvPr>
            <p:cNvSpPr/>
            <p:nvPr userDrawn="1"/>
          </p:nvSpPr>
          <p:spPr>
            <a:xfrm>
              <a:off x="19376660" y="948387"/>
              <a:ext cx="79861" cy="80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F5EF72E7-FE0E-41A2-B879-55D2E9B654F6}"/>
                </a:ext>
              </a:extLst>
            </p:cNvPr>
            <p:cNvSpPr/>
            <p:nvPr userDrawn="1"/>
          </p:nvSpPr>
          <p:spPr>
            <a:xfrm>
              <a:off x="19283757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A2CBA1C5-9531-4519-ADD0-B51E79195A8B}"/>
                </a:ext>
              </a:extLst>
            </p:cNvPr>
            <p:cNvSpPr/>
            <p:nvPr userDrawn="1"/>
          </p:nvSpPr>
          <p:spPr>
            <a:xfrm>
              <a:off x="19096290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202" y="73381"/>
                  </a:lnTo>
                  <a:lnTo>
                    <a:pt x="294739" y="58807"/>
                  </a:lnTo>
                  <a:lnTo>
                    <a:pt x="270288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10" y="13860"/>
                  </a:lnTo>
                  <a:lnTo>
                    <a:pt x="357309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8" y="47773"/>
                  </a:lnTo>
                  <a:lnTo>
                    <a:pt x="494291" y="57343"/>
                  </a:lnTo>
                  <a:lnTo>
                    <a:pt x="485944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5C2A5913-4205-4099-862A-976A3CB848EF}"/>
                </a:ext>
              </a:extLst>
            </p:cNvPr>
            <p:cNvSpPr/>
            <p:nvPr userDrawn="1"/>
          </p:nvSpPr>
          <p:spPr>
            <a:xfrm>
              <a:off x="19781381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1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4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16" y="13287"/>
                  </a:lnTo>
                  <a:lnTo>
                    <a:pt x="1771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3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3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94" y="44794"/>
                  </a:lnTo>
                  <a:lnTo>
                    <a:pt x="42678" y="43024"/>
                  </a:lnTo>
                  <a:lnTo>
                    <a:pt x="42658" y="37443"/>
                  </a:lnTo>
                  <a:lnTo>
                    <a:pt x="42072" y="35758"/>
                  </a:lnTo>
                  <a:lnTo>
                    <a:pt x="40283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6" name="Placeholder - Slide Number"/>
          <p:cNvSpPr>
            <a:spLocks noGrp="1"/>
          </p:cNvSpPr>
          <p:nvPr>
            <p:ph type="sldNum" sz="quarter" idx="7"/>
          </p:nvPr>
        </p:nvSpPr>
        <p:spPr>
          <a:xfrm>
            <a:off x="9117684" y="6377943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ceholder - Footer"/>
          <p:cNvSpPr>
            <a:spLocks noGrp="1"/>
          </p:cNvSpPr>
          <p:nvPr>
            <p:ph type="ftr" sz="quarter" idx="5"/>
          </p:nvPr>
        </p:nvSpPr>
        <p:spPr>
          <a:xfrm>
            <a:off x="4151175" y="6377943"/>
            <a:ext cx="3901440" cy="55399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5" name="Placeholder - Date"/>
          <p:cNvSpPr>
            <a:spLocks noGrp="1"/>
          </p:cNvSpPr>
          <p:nvPr>
            <p:ph type="dt" sz="half" idx="6"/>
          </p:nvPr>
        </p:nvSpPr>
        <p:spPr>
          <a:xfrm>
            <a:off x="281948" y="6377943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7C7C144-6FF7-4E53-9BC4-F6A754C4F358}" type="datetime1">
              <a:rPr lang="en-US" smtClean="0"/>
              <a:t>10/16/2022</a:t>
            </a:fld>
            <a:endParaRPr lang="en-US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8656494B-5BA3-4A4C-8B93-EE9F7A7148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9649" y="1310734"/>
            <a:ext cx="11621482" cy="4846085"/>
          </a:xfrm>
          <a:prstGeom prst="rect">
            <a:avLst/>
          </a:prstGeom>
        </p:spPr>
        <p:txBody>
          <a:bodyPr/>
          <a:lstStyle>
            <a:lvl1pPr>
              <a:defRPr sz="2183">
                <a:solidFill>
                  <a:schemeClr val="tx2"/>
                </a:solidFill>
              </a:defRPr>
            </a:lvl1pPr>
            <a:lvl2pPr>
              <a:defRPr sz="2001">
                <a:solidFill>
                  <a:schemeClr val="tx2"/>
                </a:solidFill>
              </a:defRPr>
            </a:lvl2pPr>
            <a:lvl3pPr>
              <a:defRPr sz="1819">
                <a:solidFill>
                  <a:schemeClr val="tx2"/>
                </a:solidFill>
              </a:defRPr>
            </a:lvl3pPr>
            <a:lvl4pPr>
              <a:defRPr sz="1637">
                <a:solidFill>
                  <a:schemeClr val="tx2"/>
                </a:solidFill>
              </a:defRPr>
            </a:lvl4pPr>
            <a:lvl5pPr>
              <a:defRPr sz="1637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73415" y="261779"/>
            <a:ext cx="11071656" cy="577444"/>
          </a:xfrm>
        </p:spPr>
        <p:txBody>
          <a:bodyPr lIns="0" tIns="0" rIns="0" bIns="0"/>
          <a:lstStyle>
            <a:lvl1pPr>
              <a:defRPr sz="3752" b="0" i="0" cap="all" baseline="0">
                <a:solidFill>
                  <a:schemeClr val="tx2"/>
                </a:solidFill>
                <a:latin typeface="League Gothic"/>
                <a:cs typeface="League Gothic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1846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ogo White">
            <a:extLst>
              <a:ext uri="{FF2B5EF4-FFF2-40B4-BE49-F238E27FC236}">
                <a16:creationId xmlns:a16="http://schemas.microsoft.com/office/drawing/2014/main" id="{7BD64A10-A88B-4F94-8164-0E067BF6E7DF}"/>
              </a:ext>
            </a:extLst>
          </p:cNvPr>
          <p:cNvSpPr/>
          <p:nvPr userDrawn="1"/>
        </p:nvSpPr>
        <p:spPr>
          <a:xfrm>
            <a:off x="2" y="0"/>
            <a:ext cx="6721923" cy="6858000"/>
          </a:xfrm>
          <a:prstGeom prst="rect">
            <a:avLst/>
          </a:prstGeom>
          <a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19" name="Logo Tangerine">
            <a:extLst>
              <a:ext uri="{FF2B5EF4-FFF2-40B4-BE49-F238E27FC236}">
                <a16:creationId xmlns:a16="http://schemas.microsoft.com/office/drawing/2014/main" id="{6813BF7B-2CAB-4616-AA5A-73B0CF156EAB}"/>
              </a:ext>
            </a:extLst>
          </p:cNvPr>
          <p:cNvGrpSpPr/>
          <p:nvPr userDrawn="1"/>
        </p:nvGrpSpPr>
        <p:grpSpPr>
          <a:xfrm>
            <a:off x="10973749" y="238859"/>
            <a:ext cx="1218249" cy="995830"/>
            <a:chOff x="18944407" y="586369"/>
            <a:chExt cx="1160280" cy="1221796"/>
          </a:xfrm>
        </p:grpSpPr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22500ED8-463A-4074-80BD-96E0C8462865}"/>
                </a:ext>
              </a:extLst>
            </p:cNvPr>
            <p:cNvSpPr/>
            <p:nvPr/>
          </p:nvSpPr>
          <p:spPr>
            <a:xfrm>
              <a:off x="18944407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A5092562-1A42-4CB7-8476-8E5CACEF01EF}"/>
                </a:ext>
              </a:extLst>
            </p:cNvPr>
            <p:cNvSpPr/>
            <p:nvPr/>
          </p:nvSpPr>
          <p:spPr>
            <a:xfrm>
              <a:off x="18944542" y="586369"/>
              <a:ext cx="1160145" cy="1040765"/>
            </a:xfrm>
            <a:custGeom>
              <a:avLst/>
              <a:gdLst/>
              <a:ahLst/>
              <a:cxnLst/>
              <a:rect l="l" t="t" r="r" b="b"/>
              <a:pathLst>
                <a:path w="1160144" h="1040764">
                  <a:moveTo>
                    <a:pt x="0" y="1040251"/>
                  </a:moveTo>
                  <a:lnTo>
                    <a:pt x="1159545" y="1040251"/>
                  </a:lnTo>
                  <a:lnTo>
                    <a:pt x="1159545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B66D37EA-D7F6-43D6-B65C-2A9C7FF2A21B}"/>
                </a:ext>
              </a:extLst>
            </p:cNvPr>
            <p:cNvSpPr/>
            <p:nvPr/>
          </p:nvSpPr>
          <p:spPr>
            <a:xfrm>
              <a:off x="19240417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E5D17A94-C171-468C-8EEB-6912C3DD4578}"/>
                </a:ext>
              </a:extLst>
            </p:cNvPr>
            <p:cNvSpPr/>
            <p:nvPr/>
          </p:nvSpPr>
          <p:spPr>
            <a:xfrm>
              <a:off x="19177661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E3E6B953-E374-48E2-BA0C-DB243FEECC99}"/>
                </a:ext>
              </a:extLst>
            </p:cNvPr>
            <p:cNvSpPr/>
            <p:nvPr/>
          </p:nvSpPr>
          <p:spPr>
            <a:xfrm>
              <a:off x="19091848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43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8BA50A72-95E4-4153-AEEB-CBF7A38B7DA7}"/>
                </a:ext>
              </a:extLst>
            </p:cNvPr>
            <p:cNvSpPr/>
            <p:nvPr/>
          </p:nvSpPr>
          <p:spPr>
            <a:xfrm>
              <a:off x="19425063" y="948387"/>
              <a:ext cx="79861" cy="80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0ECF6336-21F2-4FAA-A512-20915340C8A6}"/>
                </a:ext>
              </a:extLst>
            </p:cNvPr>
            <p:cNvSpPr/>
            <p:nvPr/>
          </p:nvSpPr>
          <p:spPr>
            <a:xfrm>
              <a:off x="19332159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115211" y="80301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F71244A0-EFA2-4C07-9A22-6C023F5373F2}"/>
                </a:ext>
              </a:extLst>
            </p:cNvPr>
            <p:cNvSpPr/>
            <p:nvPr/>
          </p:nvSpPr>
          <p:spPr>
            <a:xfrm>
              <a:off x="19144694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197" y="73381"/>
                  </a:lnTo>
                  <a:lnTo>
                    <a:pt x="294735" y="58807"/>
                  </a:lnTo>
                  <a:lnTo>
                    <a:pt x="270286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05" y="13860"/>
                  </a:lnTo>
                  <a:lnTo>
                    <a:pt x="357307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9" y="47773"/>
                  </a:lnTo>
                  <a:lnTo>
                    <a:pt x="494296" y="57343"/>
                  </a:lnTo>
                  <a:lnTo>
                    <a:pt x="485955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5DCE6C86-27AA-49CF-87E6-5F4B848DBB22}"/>
                </a:ext>
              </a:extLst>
            </p:cNvPr>
            <p:cNvSpPr/>
            <p:nvPr/>
          </p:nvSpPr>
          <p:spPr>
            <a:xfrm>
              <a:off x="19829786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0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3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06" y="13287"/>
                  </a:lnTo>
                  <a:lnTo>
                    <a:pt x="1770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1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1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67" y="44291"/>
                  </a:lnTo>
                  <a:lnTo>
                    <a:pt x="42658" y="37443"/>
                  </a:lnTo>
                  <a:lnTo>
                    <a:pt x="42061" y="35758"/>
                  </a:lnTo>
                  <a:lnTo>
                    <a:pt x="40281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5" name="Subtitle">
            <a:extLst>
              <a:ext uri="{FF2B5EF4-FFF2-40B4-BE49-F238E27FC236}">
                <a16:creationId xmlns:a16="http://schemas.microsoft.com/office/drawing/2014/main" id="{A264DBE8-3DBD-47C7-9CE7-C46990A12AC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403406" y="5175862"/>
            <a:ext cx="5265243" cy="1959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3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99E8684-F6F8-4A34-8A2C-BA1CD09713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5336" y="2541592"/>
            <a:ext cx="5265243" cy="2414892"/>
          </a:xfrm>
        </p:spPr>
        <p:txBody>
          <a:bodyPr anchor="b"/>
          <a:lstStyle>
            <a:lvl1pPr>
              <a:defRPr sz="5231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141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Logo Tangerine">
            <a:extLst>
              <a:ext uri="{FF2B5EF4-FFF2-40B4-BE49-F238E27FC236}">
                <a16:creationId xmlns:a16="http://schemas.microsoft.com/office/drawing/2014/main" id="{706EA808-5458-4161-A0C2-1CE0CBBFF704}"/>
              </a:ext>
            </a:extLst>
          </p:cNvPr>
          <p:cNvGrpSpPr/>
          <p:nvPr userDrawn="1"/>
        </p:nvGrpSpPr>
        <p:grpSpPr>
          <a:xfrm>
            <a:off x="11459359" y="355575"/>
            <a:ext cx="732910" cy="740898"/>
            <a:chOff x="18896003" y="586369"/>
            <a:chExt cx="1208538" cy="1221796"/>
          </a:xfrm>
        </p:grpSpPr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4B0A7158-5CAF-4F96-9CA7-1663034AB527}"/>
                </a:ext>
              </a:extLst>
            </p:cNvPr>
            <p:cNvSpPr/>
            <p:nvPr userDrawn="1"/>
          </p:nvSpPr>
          <p:spPr>
            <a:xfrm>
              <a:off x="18896003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20">
              <a:extLst>
                <a:ext uri="{FF2B5EF4-FFF2-40B4-BE49-F238E27FC236}">
                  <a16:creationId xmlns:a16="http://schemas.microsoft.com/office/drawing/2014/main" id="{3D1975F8-48F8-4840-9CF9-21091E65F2A1}"/>
                </a:ext>
              </a:extLst>
            </p:cNvPr>
            <p:cNvSpPr/>
            <p:nvPr userDrawn="1"/>
          </p:nvSpPr>
          <p:spPr>
            <a:xfrm>
              <a:off x="18896136" y="586369"/>
              <a:ext cx="1208405" cy="1040765"/>
            </a:xfrm>
            <a:custGeom>
              <a:avLst/>
              <a:gdLst/>
              <a:ahLst/>
              <a:cxnLst/>
              <a:rect l="l" t="t" r="r" b="b"/>
              <a:pathLst>
                <a:path w="1208405" h="1040764">
                  <a:moveTo>
                    <a:pt x="0" y="1040251"/>
                  </a:moveTo>
                  <a:lnTo>
                    <a:pt x="1207963" y="1040251"/>
                  </a:lnTo>
                  <a:lnTo>
                    <a:pt x="1207963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21">
              <a:extLst>
                <a:ext uri="{FF2B5EF4-FFF2-40B4-BE49-F238E27FC236}">
                  <a16:creationId xmlns:a16="http://schemas.microsoft.com/office/drawing/2014/main" id="{9918AA46-A14F-4EFA-832B-D4928D15E6EF}"/>
                </a:ext>
              </a:extLst>
            </p:cNvPr>
            <p:cNvSpPr/>
            <p:nvPr userDrawn="1"/>
          </p:nvSpPr>
          <p:spPr>
            <a:xfrm>
              <a:off x="19192013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22">
              <a:extLst>
                <a:ext uri="{FF2B5EF4-FFF2-40B4-BE49-F238E27FC236}">
                  <a16:creationId xmlns:a16="http://schemas.microsoft.com/office/drawing/2014/main" id="{7E4F0E11-741F-4A98-BC55-7FFD947BE89B}"/>
                </a:ext>
              </a:extLst>
            </p:cNvPr>
            <p:cNvSpPr/>
            <p:nvPr userDrawn="1"/>
          </p:nvSpPr>
          <p:spPr>
            <a:xfrm>
              <a:off x="19129258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23">
              <a:extLst>
                <a:ext uri="{FF2B5EF4-FFF2-40B4-BE49-F238E27FC236}">
                  <a16:creationId xmlns:a16="http://schemas.microsoft.com/office/drawing/2014/main" id="{8189AC02-EF25-4B7F-8589-7788B368CA72}"/>
                </a:ext>
              </a:extLst>
            </p:cNvPr>
            <p:cNvSpPr/>
            <p:nvPr userDrawn="1"/>
          </p:nvSpPr>
          <p:spPr>
            <a:xfrm>
              <a:off x="19043445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32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71DE1479-287D-4B17-8628-4B61F37B47F3}"/>
                </a:ext>
              </a:extLst>
            </p:cNvPr>
            <p:cNvSpPr/>
            <p:nvPr userDrawn="1"/>
          </p:nvSpPr>
          <p:spPr>
            <a:xfrm>
              <a:off x="19376660" y="948387"/>
              <a:ext cx="79861" cy="80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1" name="object 25">
              <a:extLst>
                <a:ext uri="{FF2B5EF4-FFF2-40B4-BE49-F238E27FC236}">
                  <a16:creationId xmlns:a16="http://schemas.microsoft.com/office/drawing/2014/main" id="{69CB9DC8-B64B-4081-A54F-D46DA0C2EBC8}"/>
                </a:ext>
              </a:extLst>
            </p:cNvPr>
            <p:cNvSpPr/>
            <p:nvPr userDrawn="1"/>
          </p:nvSpPr>
          <p:spPr>
            <a:xfrm>
              <a:off x="19283757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26">
              <a:extLst>
                <a:ext uri="{FF2B5EF4-FFF2-40B4-BE49-F238E27FC236}">
                  <a16:creationId xmlns:a16="http://schemas.microsoft.com/office/drawing/2014/main" id="{4F92521A-F2A8-49B3-80C6-770C656869B8}"/>
                </a:ext>
              </a:extLst>
            </p:cNvPr>
            <p:cNvSpPr/>
            <p:nvPr userDrawn="1"/>
          </p:nvSpPr>
          <p:spPr>
            <a:xfrm>
              <a:off x="19096290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202" y="73381"/>
                  </a:lnTo>
                  <a:lnTo>
                    <a:pt x="294739" y="58807"/>
                  </a:lnTo>
                  <a:lnTo>
                    <a:pt x="270288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10" y="13860"/>
                  </a:lnTo>
                  <a:lnTo>
                    <a:pt x="357309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8" y="47773"/>
                  </a:lnTo>
                  <a:lnTo>
                    <a:pt x="494291" y="57343"/>
                  </a:lnTo>
                  <a:lnTo>
                    <a:pt x="485944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27">
              <a:extLst>
                <a:ext uri="{FF2B5EF4-FFF2-40B4-BE49-F238E27FC236}">
                  <a16:creationId xmlns:a16="http://schemas.microsoft.com/office/drawing/2014/main" id="{BCF1B802-00DA-4074-985A-626973FEE7B5}"/>
                </a:ext>
              </a:extLst>
            </p:cNvPr>
            <p:cNvSpPr/>
            <p:nvPr userDrawn="1"/>
          </p:nvSpPr>
          <p:spPr>
            <a:xfrm>
              <a:off x="19781381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1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4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16" y="13287"/>
                  </a:lnTo>
                  <a:lnTo>
                    <a:pt x="1771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3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3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94" y="44794"/>
                  </a:lnTo>
                  <a:lnTo>
                    <a:pt x="42678" y="43024"/>
                  </a:lnTo>
                  <a:lnTo>
                    <a:pt x="42658" y="37443"/>
                  </a:lnTo>
                  <a:lnTo>
                    <a:pt x="42072" y="35758"/>
                  </a:lnTo>
                  <a:lnTo>
                    <a:pt x="40283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23" name="Logo White Screened">
            <a:extLst>
              <a:ext uri="{FF2B5EF4-FFF2-40B4-BE49-F238E27FC236}">
                <a16:creationId xmlns:a16="http://schemas.microsoft.com/office/drawing/2014/main" id="{63465ECA-356A-4DBC-99F7-1D98C82528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" y="9627"/>
            <a:ext cx="5774589" cy="6858000"/>
          </a:xfrm>
          <a:prstGeom prst="rect">
            <a:avLst/>
          </a:prstGeom>
        </p:spPr>
      </p:pic>
      <p:sp>
        <p:nvSpPr>
          <p:cNvPr id="3" name="Placeholder - Footer">
            <a:extLst>
              <a:ext uri="{FF2B5EF4-FFF2-40B4-BE49-F238E27FC236}">
                <a16:creationId xmlns:a16="http://schemas.microsoft.com/office/drawing/2014/main" id="{751A8A0D-DE7C-4DCF-B62C-DE5677386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27" name="Placeholder - Slide Number">
            <a:extLst>
              <a:ext uri="{FF2B5EF4-FFF2-40B4-BE49-F238E27FC236}">
                <a16:creationId xmlns:a16="http://schemas.microsoft.com/office/drawing/2014/main" id="{C2091B66-1A16-4E18-AC44-1F5E754E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1" y="6377944"/>
            <a:ext cx="2804160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laceholder - Date">
            <a:extLst>
              <a:ext uri="{FF2B5EF4-FFF2-40B4-BE49-F238E27FC236}">
                <a16:creationId xmlns:a16="http://schemas.microsoft.com/office/drawing/2014/main" id="{FD48E56D-146E-487C-B944-8B9503BC69F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4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74C5DA8-8557-4037-AFDF-72A25745694D}" type="datetime1">
              <a:rPr lang="en-US" smtClean="0"/>
              <a:t>10/16/2022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79309B3-7C6F-4AAA-BAD6-8CDB1D80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96" y="2687595"/>
            <a:ext cx="8914895" cy="2520130"/>
          </a:xfrm>
        </p:spPr>
        <p:txBody>
          <a:bodyPr/>
          <a:lstStyle>
            <a:lvl1pPr>
              <a:defRPr sz="818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7698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415" y="261779"/>
            <a:ext cx="10429345" cy="577444"/>
          </a:xfrm>
        </p:spPr>
        <p:txBody>
          <a:bodyPr lIns="0" tIns="0" rIns="0" bIns="0"/>
          <a:lstStyle>
            <a:lvl1pPr>
              <a:defRPr sz="3752" b="0" i="0" cap="all" baseline="0">
                <a:solidFill>
                  <a:srgbClr val="FF5600"/>
                </a:solidFill>
                <a:latin typeface="League Gothic"/>
                <a:cs typeface="League Gothic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1175" y="6377943"/>
            <a:ext cx="3901440" cy="55399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1948" y="6377943"/>
            <a:ext cx="2804160" cy="1679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B00CDC5-6483-4C8E-BAE8-7327A00093F8}" type="datetime1">
              <a:rPr lang="en-US" smtClean="0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117684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656494B-5BA3-4A4C-8B93-EE9F7A7148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9649" y="1310734"/>
            <a:ext cx="11621482" cy="4846085"/>
          </a:xfrm>
          <a:prstGeom prst="rect">
            <a:avLst/>
          </a:prstGeom>
        </p:spPr>
        <p:txBody>
          <a:bodyPr/>
          <a:lstStyle>
            <a:lvl1pPr>
              <a:defRPr sz="1819">
                <a:solidFill>
                  <a:schemeClr val="tx2"/>
                </a:solidFill>
              </a:defRPr>
            </a:lvl1pPr>
            <a:lvl2pPr>
              <a:defRPr sz="1819">
                <a:solidFill>
                  <a:schemeClr val="tx2"/>
                </a:solidFill>
              </a:defRPr>
            </a:lvl2pPr>
            <a:lvl3pPr>
              <a:defRPr sz="1819">
                <a:solidFill>
                  <a:schemeClr val="tx2"/>
                </a:solidFill>
              </a:defRPr>
            </a:lvl3pPr>
            <a:lvl4pPr>
              <a:defRPr sz="1819">
                <a:solidFill>
                  <a:schemeClr val="tx2"/>
                </a:solidFill>
              </a:defRPr>
            </a:lvl4pPr>
            <a:lvl5pPr>
              <a:defRPr sz="181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Logo Tangerine">
            <a:extLst>
              <a:ext uri="{FF2B5EF4-FFF2-40B4-BE49-F238E27FC236}">
                <a16:creationId xmlns:a16="http://schemas.microsoft.com/office/drawing/2014/main" id="{EC472D31-C3BF-5BEE-E737-F863E62E4A92}"/>
              </a:ext>
            </a:extLst>
          </p:cNvPr>
          <p:cNvGrpSpPr/>
          <p:nvPr userDrawn="1"/>
        </p:nvGrpSpPr>
        <p:grpSpPr>
          <a:xfrm>
            <a:off x="10973751" y="203266"/>
            <a:ext cx="1218249" cy="995830"/>
            <a:chOff x="18944407" y="586369"/>
            <a:chExt cx="1160280" cy="1221796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AD0F44B-DD50-E748-4F78-89FF03E78C64}"/>
                </a:ext>
              </a:extLst>
            </p:cNvPr>
            <p:cNvSpPr/>
            <p:nvPr/>
          </p:nvSpPr>
          <p:spPr>
            <a:xfrm>
              <a:off x="18944407" y="1685610"/>
              <a:ext cx="1040130" cy="122555"/>
            </a:xfrm>
            <a:custGeom>
              <a:avLst/>
              <a:gdLst/>
              <a:ahLst/>
              <a:cxnLst/>
              <a:rect l="l" t="t" r="r" b="b"/>
              <a:pathLst>
                <a:path w="1040130" h="122555">
                  <a:moveTo>
                    <a:pt x="29506" y="0"/>
                  </a:moveTo>
                  <a:lnTo>
                    <a:pt x="17769" y="0"/>
                  </a:lnTo>
                  <a:lnTo>
                    <a:pt x="13203" y="1622"/>
                  </a:lnTo>
                  <a:lnTo>
                    <a:pt x="6680" y="6512"/>
                  </a:lnTo>
                  <a:lnTo>
                    <a:pt x="4565" y="9779"/>
                  </a:lnTo>
                  <a:lnTo>
                    <a:pt x="3099" y="13036"/>
                  </a:lnTo>
                  <a:lnTo>
                    <a:pt x="1298" y="16784"/>
                  </a:lnTo>
                  <a:lnTo>
                    <a:pt x="324" y="21193"/>
                  </a:lnTo>
                  <a:lnTo>
                    <a:pt x="157" y="25915"/>
                  </a:lnTo>
                  <a:lnTo>
                    <a:pt x="52" y="99777"/>
                  </a:lnTo>
                  <a:lnTo>
                    <a:pt x="0" y="101410"/>
                  </a:lnTo>
                  <a:lnTo>
                    <a:pt x="8313" y="118362"/>
                  </a:lnTo>
                  <a:lnTo>
                    <a:pt x="11245" y="120980"/>
                  </a:lnTo>
                  <a:lnTo>
                    <a:pt x="15161" y="122446"/>
                  </a:lnTo>
                  <a:lnTo>
                    <a:pt x="26575" y="122446"/>
                  </a:lnTo>
                  <a:lnTo>
                    <a:pt x="31297" y="119504"/>
                  </a:lnTo>
                  <a:lnTo>
                    <a:pt x="34564" y="115431"/>
                  </a:lnTo>
                  <a:lnTo>
                    <a:pt x="47118" y="115431"/>
                  </a:lnTo>
                  <a:lnTo>
                    <a:pt x="47118" y="106792"/>
                  </a:lnTo>
                  <a:lnTo>
                    <a:pt x="22166" y="106792"/>
                  </a:lnTo>
                  <a:lnTo>
                    <a:pt x="21025" y="106300"/>
                  </a:lnTo>
                  <a:lnTo>
                    <a:pt x="20208" y="105483"/>
                  </a:lnTo>
                  <a:lnTo>
                    <a:pt x="18585" y="103693"/>
                  </a:lnTo>
                  <a:lnTo>
                    <a:pt x="17769" y="101410"/>
                  </a:lnTo>
                  <a:lnTo>
                    <a:pt x="17769" y="24292"/>
                  </a:lnTo>
                  <a:lnTo>
                    <a:pt x="17936" y="22826"/>
                  </a:lnTo>
                  <a:lnTo>
                    <a:pt x="18418" y="21517"/>
                  </a:lnTo>
                  <a:lnTo>
                    <a:pt x="19077" y="19402"/>
                  </a:lnTo>
                  <a:lnTo>
                    <a:pt x="20543" y="17119"/>
                  </a:lnTo>
                  <a:lnTo>
                    <a:pt x="46051" y="17119"/>
                  </a:lnTo>
                  <a:lnTo>
                    <a:pt x="45977" y="16784"/>
                  </a:lnTo>
                  <a:lnTo>
                    <a:pt x="44176" y="13036"/>
                  </a:lnTo>
                  <a:lnTo>
                    <a:pt x="42710" y="9779"/>
                  </a:lnTo>
                  <a:lnTo>
                    <a:pt x="40428" y="6512"/>
                  </a:lnTo>
                  <a:lnTo>
                    <a:pt x="33915" y="1622"/>
                  </a:lnTo>
                  <a:lnTo>
                    <a:pt x="29506" y="0"/>
                  </a:lnTo>
                  <a:close/>
                </a:path>
                <a:path w="1040130" h="122555">
                  <a:moveTo>
                    <a:pt x="47118" y="115431"/>
                  </a:moveTo>
                  <a:lnTo>
                    <a:pt x="34564" y="115431"/>
                  </a:lnTo>
                  <a:lnTo>
                    <a:pt x="36679" y="121137"/>
                  </a:lnTo>
                  <a:lnTo>
                    <a:pt x="47118" y="121137"/>
                  </a:lnTo>
                  <a:lnTo>
                    <a:pt x="47118" y="115431"/>
                  </a:lnTo>
                  <a:close/>
                </a:path>
                <a:path w="1040130" h="122555">
                  <a:moveTo>
                    <a:pt x="47118" y="61464"/>
                  </a:moveTo>
                  <a:lnTo>
                    <a:pt x="22491" y="61464"/>
                  </a:lnTo>
                  <a:lnTo>
                    <a:pt x="22491" y="76301"/>
                  </a:lnTo>
                  <a:lnTo>
                    <a:pt x="29506" y="76301"/>
                  </a:lnTo>
                  <a:lnTo>
                    <a:pt x="29506" y="99777"/>
                  </a:lnTo>
                  <a:lnTo>
                    <a:pt x="29339" y="101242"/>
                  </a:lnTo>
                  <a:lnTo>
                    <a:pt x="28857" y="102384"/>
                  </a:lnTo>
                  <a:lnTo>
                    <a:pt x="28198" y="104834"/>
                  </a:lnTo>
                  <a:lnTo>
                    <a:pt x="26732" y="106792"/>
                  </a:lnTo>
                  <a:lnTo>
                    <a:pt x="47118" y="106792"/>
                  </a:lnTo>
                  <a:lnTo>
                    <a:pt x="47118" y="61464"/>
                  </a:lnTo>
                  <a:close/>
                </a:path>
                <a:path w="1040130" h="122555">
                  <a:moveTo>
                    <a:pt x="46051" y="17119"/>
                  </a:moveTo>
                  <a:lnTo>
                    <a:pt x="25109" y="17119"/>
                  </a:lnTo>
                  <a:lnTo>
                    <a:pt x="26407" y="17601"/>
                  </a:lnTo>
                  <a:lnTo>
                    <a:pt x="27224" y="18418"/>
                  </a:lnTo>
                  <a:lnTo>
                    <a:pt x="28857" y="20376"/>
                  </a:lnTo>
                  <a:lnTo>
                    <a:pt x="29506" y="22658"/>
                  </a:lnTo>
                  <a:lnTo>
                    <a:pt x="29506" y="44344"/>
                  </a:lnTo>
                  <a:lnTo>
                    <a:pt x="47118" y="44344"/>
                  </a:lnTo>
                  <a:lnTo>
                    <a:pt x="47003" y="22658"/>
                  </a:lnTo>
                  <a:lnTo>
                    <a:pt x="46951" y="21193"/>
                  </a:lnTo>
                  <a:lnTo>
                    <a:pt x="46051" y="17119"/>
                  </a:lnTo>
                  <a:close/>
                </a:path>
                <a:path w="1040130" h="122555">
                  <a:moveTo>
                    <a:pt x="84646" y="1298"/>
                  </a:moveTo>
                  <a:lnTo>
                    <a:pt x="67034" y="1298"/>
                  </a:lnTo>
                  <a:lnTo>
                    <a:pt x="67034" y="121137"/>
                  </a:lnTo>
                  <a:lnTo>
                    <a:pt x="84646" y="121137"/>
                  </a:lnTo>
                  <a:lnTo>
                    <a:pt x="84646" y="70594"/>
                  </a:lnTo>
                  <a:lnTo>
                    <a:pt x="106318" y="70594"/>
                  </a:lnTo>
                  <a:lnTo>
                    <a:pt x="104865" y="63097"/>
                  </a:lnTo>
                  <a:lnTo>
                    <a:pt x="109212" y="58590"/>
                  </a:lnTo>
                  <a:lnTo>
                    <a:pt x="111273" y="54291"/>
                  </a:lnTo>
                  <a:lnTo>
                    <a:pt x="84646" y="54291"/>
                  </a:lnTo>
                  <a:lnTo>
                    <a:pt x="84646" y="18742"/>
                  </a:lnTo>
                  <a:lnTo>
                    <a:pt x="111842" y="18742"/>
                  </a:lnTo>
                  <a:lnTo>
                    <a:pt x="107534" y="10083"/>
                  </a:lnTo>
                  <a:lnTo>
                    <a:pt x="98208" y="3512"/>
                  </a:lnTo>
                  <a:lnTo>
                    <a:pt x="84646" y="1298"/>
                  </a:lnTo>
                  <a:close/>
                </a:path>
                <a:path w="1040130" h="122555">
                  <a:moveTo>
                    <a:pt x="106318" y="70594"/>
                  </a:moveTo>
                  <a:lnTo>
                    <a:pt x="89379" y="70594"/>
                  </a:lnTo>
                  <a:lnTo>
                    <a:pt x="98510" y="121137"/>
                  </a:lnTo>
                  <a:lnTo>
                    <a:pt x="116111" y="121137"/>
                  </a:lnTo>
                  <a:lnTo>
                    <a:pt x="106318" y="70594"/>
                  </a:lnTo>
                  <a:close/>
                </a:path>
                <a:path w="1040130" h="122555">
                  <a:moveTo>
                    <a:pt x="111842" y="18742"/>
                  </a:moveTo>
                  <a:lnTo>
                    <a:pt x="87096" y="18742"/>
                  </a:lnTo>
                  <a:lnTo>
                    <a:pt x="90353" y="18910"/>
                  </a:lnTo>
                  <a:lnTo>
                    <a:pt x="95567" y="23475"/>
                  </a:lnTo>
                  <a:lnTo>
                    <a:pt x="97693" y="28041"/>
                  </a:lnTo>
                  <a:lnTo>
                    <a:pt x="97693" y="44993"/>
                  </a:lnTo>
                  <a:lnTo>
                    <a:pt x="95567" y="49401"/>
                  </a:lnTo>
                  <a:lnTo>
                    <a:pt x="90353" y="53966"/>
                  </a:lnTo>
                  <a:lnTo>
                    <a:pt x="87096" y="54291"/>
                  </a:lnTo>
                  <a:lnTo>
                    <a:pt x="111273" y="54291"/>
                  </a:lnTo>
                  <a:lnTo>
                    <a:pt x="112260" y="52232"/>
                  </a:lnTo>
                  <a:lnTo>
                    <a:pt x="114057" y="44498"/>
                  </a:lnTo>
                  <a:lnTo>
                    <a:pt x="114645" y="35862"/>
                  </a:lnTo>
                  <a:lnTo>
                    <a:pt x="112916" y="20902"/>
                  </a:lnTo>
                  <a:lnTo>
                    <a:pt x="111842" y="18742"/>
                  </a:lnTo>
                  <a:close/>
                </a:path>
                <a:path w="1040130" h="122555">
                  <a:moveTo>
                    <a:pt x="174549" y="1298"/>
                  </a:moveTo>
                  <a:lnTo>
                    <a:pt x="134278" y="1298"/>
                  </a:lnTo>
                  <a:lnTo>
                    <a:pt x="134278" y="121137"/>
                  </a:lnTo>
                  <a:lnTo>
                    <a:pt x="174549" y="121137"/>
                  </a:lnTo>
                  <a:lnTo>
                    <a:pt x="174549" y="103043"/>
                  </a:lnTo>
                  <a:lnTo>
                    <a:pt x="151890" y="103043"/>
                  </a:lnTo>
                  <a:lnTo>
                    <a:pt x="151890" y="70102"/>
                  </a:lnTo>
                  <a:lnTo>
                    <a:pt x="168193" y="70102"/>
                  </a:lnTo>
                  <a:lnTo>
                    <a:pt x="168193" y="50867"/>
                  </a:lnTo>
                  <a:lnTo>
                    <a:pt x="151890" y="50867"/>
                  </a:lnTo>
                  <a:lnTo>
                    <a:pt x="151890" y="19402"/>
                  </a:lnTo>
                  <a:lnTo>
                    <a:pt x="174549" y="19402"/>
                  </a:lnTo>
                  <a:lnTo>
                    <a:pt x="174549" y="1298"/>
                  </a:lnTo>
                  <a:close/>
                </a:path>
                <a:path w="1040130" h="122555">
                  <a:moveTo>
                    <a:pt x="229898" y="1298"/>
                  </a:moveTo>
                  <a:lnTo>
                    <a:pt x="208381" y="1298"/>
                  </a:lnTo>
                  <a:lnTo>
                    <a:pt x="190276" y="121137"/>
                  </a:lnTo>
                  <a:lnTo>
                    <a:pt x="207407" y="121137"/>
                  </a:lnTo>
                  <a:lnTo>
                    <a:pt x="210663" y="96677"/>
                  </a:lnTo>
                  <a:lnTo>
                    <a:pt x="244307" y="96677"/>
                  </a:lnTo>
                  <a:lnTo>
                    <a:pt x="241499" y="78091"/>
                  </a:lnTo>
                  <a:lnTo>
                    <a:pt x="213103" y="78091"/>
                  </a:lnTo>
                  <a:lnTo>
                    <a:pt x="218160" y="40271"/>
                  </a:lnTo>
                  <a:lnTo>
                    <a:pt x="218653" y="37171"/>
                  </a:lnTo>
                  <a:lnTo>
                    <a:pt x="235318" y="37171"/>
                  </a:lnTo>
                  <a:lnTo>
                    <a:pt x="229898" y="1298"/>
                  </a:lnTo>
                  <a:close/>
                </a:path>
                <a:path w="1040130" h="122555">
                  <a:moveTo>
                    <a:pt x="244307" y="96677"/>
                  </a:moveTo>
                  <a:lnTo>
                    <a:pt x="227616" y="96677"/>
                  </a:lnTo>
                  <a:lnTo>
                    <a:pt x="230883" y="121137"/>
                  </a:lnTo>
                  <a:lnTo>
                    <a:pt x="248002" y="121137"/>
                  </a:lnTo>
                  <a:lnTo>
                    <a:pt x="244307" y="96677"/>
                  </a:lnTo>
                  <a:close/>
                </a:path>
                <a:path w="1040130" h="122555">
                  <a:moveTo>
                    <a:pt x="235318" y="37171"/>
                  </a:moveTo>
                  <a:lnTo>
                    <a:pt x="219626" y="37171"/>
                  </a:lnTo>
                  <a:lnTo>
                    <a:pt x="220118" y="40271"/>
                  </a:lnTo>
                  <a:lnTo>
                    <a:pt x="225176" y="78091"/>
                  </a:lnTo>
                  <a:lnTo>
                    <a:pt x="241499" y="78091"/>
                  </a:lnTo>
                  <a:lnTo>
                    <a:pt x="235318" y="37171"/>
                  </a:lnTo>
                  <a:close/>
                </a:path>
                <a:path w="1040130" h="122555">
                  <a:moveTo>
                    <a:pt x="288944" y="19402"/>
                  </a:moveTo>
                  <a:lnTo>
                    <a:pt x="271332" y="19402"/>
                  </a:lnTo>
                  <a:lnTo>
                    <a:pt x="271332" y="121137"/>
                  </a:lnTo>
                  <a:lnTo>
                    <a:pt x="288944" y="121137"/>
                  </a:lnTo>
                  <a:lnTo>
                    <a:pt x="288944" y="19402"/>
                  </a:lnTo>
                  <a:close/>
                </a:path>
                <a:path w="1040130" h="122555">
                  <a:moveTo>
                    <a:pt x="305571" y="1298"/>
                  </a:moveTo>
                  <a:lnTo>
                    <a:pt x="254704" y="1298"/>
                  </a:lnTo>
                  <a:lnTo>
                    <a:pt x="254704" y="19402"/>
                  </a:lnTo>
                  <a:lnTo>
                    <a:pt x="305571" y="19402"/>
                  </a:lnTo>
                  <a:lnTo>
                    <a:pt x="305571" y="1298"/>
                  </a:lnTo>
                  <a:close/>
                </a:path>
                <a:path w="1040130" h="122555">
                  <a:moveTo>
                    <a:pt x="362554" y="1298"/>
                  </a:moveTo>
                  <a:lnTo>
                    <a:pt x="322283" y="1298"/>
                  </a:lnTo>
                  <a:lnTo>
                    <a:pt x="322283" y="121137"/>
                  </a:lnTo>
                  <a:lnTo>
                    <a:pt x="362554" y="121137"/>
                  </a:lnTo>
                  <a:lnTo>
                    <a:pt x="362554" y="103043"/>
                  </a:lnTo>
                  <a:lnTo>
                    <a:pt x="339895" y="103043"/>
                  </a:lnTo>
                  <a:lnTo>
                    <a:pt x="339895" y="70102"/>
                  </a:lnTo>
                  <a:lnTo>
                    <a:pt x="356198" y="70102"/>
                  </a:lnTo>
                  <a:lnTo>
                    <a:pt x="356198" y="50867"/>
                  </a:lnTo>
                  <a:lnTo>
                    <a:pt x="339895" y="50867"/>
                  </a:lnTo>
                  <a:lnTo>
                    <a:pt x="339895" y="19402"/>
                  </a:lnTo>
                  <a:lnTo>
                    <a:pt x="362554" y="19402"/>
                  </a:lnTo>
                  <a:lnTo>
                    <a:pt x="362554" y="1298"/>
                  </a:lnTo>
                  <a:close/>
                </a:path>
                <a:path w="1040130" h="122555">
                  <a:moveTo>
                    <a:pt x="398322" y="1298"/>
                  </a:moveTo>
                  <a:lnTo>
                    <a:pt x="380721" y="1298"/>
                  </a:lnTo>
                  <a:lnTo>
                    <a:pt x="380721" y="121137"/>
                  </a:lnTo>
                  <a:lnTo>
                    <a:pt x="398322" y="121137"/>
                  </a:lnTo>
                  <a:lnTo>
                    <a:pt x="398322" y="70594"/>
                  </a:lnTo>
                  <a:lnTo>
                    <a:pt x="419996" y="70594"/>
                  </a:lnTo>
                  <a:lnTo>
                    <a:pt x="418542" y="63097"/>
                  </a:lnTo>
                  <a:lnTo>
                    <a:pt x="422888" y="58590"/>
                  </a:lnTo>
                  <a:lnTo>
                    <a:pt x="424950" y="54291"/>
                  </a:lnTo>
                  <a:lnTo>
                    <a:pt x="398322" y="54291"/>
                  </a:lnTo>
                  <a:lnTo>
                    <a:pt x="398322" y="18742"/>
                  </a:lnTo>
                  <a:lnTo>
                    <a:pt x="425518" y="18742"/>
                  </a:lnTo>
                  <a:lnTo>
                    <a:pt x="421210" y="10083"/>
                  </a:lnTo>
                  <a:lnTo>
                    <a:pt x="411884" y="3512"/>
                  </a:lnTo>
                  <a:lnTo>
                    <a:pt x="398322" y="1298"/>
                  </a:lnTo>
                  <a:close/>
                </a:path>
                <a:path w="1040130" h="122555">
                  <a:moveTo>
                    <a:pt x="419996" y="70594"/>
                  </a:moveTo>
                  <a:lnTo>
                    <a:pt x="403055" y="70594"/>
                  </a:lnTo>
                  <a:lnTo>
                    <a:pt x="412186" y="121137"/>
                  </a:lnTo>
                  <a:lnTo>
                    <a:pt x="429798" y="121137"/>
                  </a:lnTo>
                  <a:lnTo>
                    <a:pt x="419996" y="70594"/>
                  </a:lnTo>
                  <a:close/>
                </a:path>
                <a:path w="1040130" h="122555">
                  <a:moveTo>
                    <a:pt x="425518" y="18742"/>
                  </a:moveTo>
                  <a:lnTo>
                    <a:pt x="400773" y="18742"/>
                  </a:lnTo>
                  <a:lnTo>
                    <a:pt x="404029" y="18910"/>
                  </a:lnTo>
                  <a:lnTo>
                    <a:pt x="409244" y="23475"/>
                  </a:lnTo>
                  <a:lnTo>
                    <a:pt x="411369" y="28041"/>
                  </a:lnTo>
                  <a:lnTo>
                    <a:pt x="411369" y="44993"/>
                  </a:lnTo>
                  <a:lnTo>
                    <a:pt x="409244" y="49401"/>
                  </a:lnTo>
                  <a:lnTo>
                    <a:pt x="404029" y="53966"/>
                  </a:lnTo>
                  <a:lnTo>
                    <a:pt x="400773" y="54291"/>
                  </a:lnTo>
                  <a:lnTo>
                    <a:pt x="424950" y="54291"/>
                  </a:lnTo>
                  <a:lnTo>
                    <a:pt x="425937" y="52232"/>
                  </a:lnTo>
                  <a:lnTo>
                    <a:pt x="427733" y="44498"/>
                  </a:lnTo>
                  <a:lnTo>
                    <a:pt x="428322" y="35862"/>
                  </a:lnTo>
                  <a:lnTo>
                    <a:pt x="426592" y="20902"/>
                  </a:lnTo>
                  <a:lnTo>
                    <a:pt x="425518" y="18742"/>
                  </a:lnTo>
                  <a:close/>
                </a:path>
                <a:path w="1040130" h="122555">
                  <a:moveTo>
                    <a:pt x="509199" y="0"/>
                  </a:moveTo>
                  <a:lnTo>
                    <a:pt x="497450" y="0"/>
                  </a:lnTo>
                  <a:lnTo>
                    <a:pt x="492885" y="1622"/>
                  </a:lnTo>
                  <a:lnTo>
                    <a:pt x="486362" y="6512"/>
                  </a:lnTo>
                  <a:lnTo>
                    <a:pt x="484247" y="9779"/>
                  </a:lnTo>
                  <a:lnTo>
                    <a:pt x="482781" y="13036"/>
                  </a:lnTo>
                  <a:lnTo>
                    <a:pt x="480990" y="16784"/>
                  </a:lnTo>
                  <a:lnTo>
                    <a:pt x="480006" y="21193"/>
                  </a:lnTo>
                  <a:lnTo>
                    <a:pt x="479906" y="98311"/>
                  </a:lnTo>
                  <a:lnTo>
                    <a:pt x="480006" y="101410"/>
                  </a:lnTo>
                  <a:lnTo>
                    <a:pt x="480990" y="105808"/>
                  </a:lnTo>
                  <a:lnTo>
                    <a:pt x="482781" y="109567"/>
                  </a:lnTo>
                  <a:lnTo>
                    <a:pt x="484247" y="112823"/>
                  </a:lnTo>
                  <a:lnTo>
                    <a:pt x="486362" y="115923"/>
                  </a:lnTo>
                  <a:lnTo>
                    <a:pt x="489629" y="118362"/>
                  </a:lnTo>
                  <a:lnTo>
                    <a:pt x="492885" y="120980"/>
                  </a:lnTo>
                  <a:lnTo>
                    <a:pt x="497450" y="122446"/>
                  </a:lnTo>
                  <a:lnTo>
                    <a:pt x="509199" y="122446"/>
                  </a:lnTo>
                  <a:lnTo>
                    <a:pt x="513596" y="120980"/>
                  </a:lnTo>
                  <a:lnTo>
                    <a:pt x="516853" y="118362"/>
                  </a:lnTo>
                  <a:lnTo>
                    <a:pt x="520120" y="115923"/>
                  </a:lnTo>
                  <a:lnTo>
                    <a:pt x="522402" y="112823"/>
                  </a:lnTo>
                  <a:lnTo>
                    <a:pt x="523868" y="109567"/>
                  </a:lnTo>
                  <a:lnTo>
                    <a:pt x="525659" y="105808"/>
                  </a:lnTo>
                  <a:lnTo>
                    <a:pt x="525767" y="105326"/>
                  </a:lnTo>
                  <a:lnTo>
                    <a:pt x="502183" y="105326"/>
                  </a:lnTo>
                  <a:lnTo>
                    <a:pt x="501042" y="104834"/>
                  </a:lnTo>
                  <a:lnTo>
                    <a:pt x="497450" y="25915"/>
                  </a:lnTo>
                  <a:lnTo>
                    <a:pt x="497775" y="22826"/>
                  </a:lnTo>
                  <a:lnTo>
                    <a:pt x="499084" y="19402"/>
                  </a:lnTo>
                  <a:lnTo>
                    <a:pt x="500550" y="17119"/>
                  </a:lnTo>
                  <a:lnTo>
                    <a:pt x="525734" y="17119"/>
                  </a:lnTo>
                  <a:lnTo>
                    <a:pt x="525659" y="16784"/>
                  </a:lnTo>
                  <a:lnTo>
                    <a:pt x="523868" y="13036"/>
                  </a:lnTo>
                  <a:lnTo>
                    <a:pt x="522402" y="9779"/>
                  </a:lnTo>
                  <a:lnTo>
                    <a:pt x="520120" y="6512"/>
                  </a:lnTo>
                  <a:lnTo>
                    <a:pt x="513596" y="1622"/>
                  </a:lnTo>
                  <a:lnTo>
                    <a:pt x="509199" y="0"/>
                  </a:lnTo>
                  <a:close/>
                </a:path>
                <a:path w="1040130" h="122555">
                  <a:moveTo>
                    <a:pt x="526800" y="80049"/>
                  </a:moveTo>
                  <a:lnTo>
                    <a:pt x="510340" y="80049"/>
                  </a:lnTo>
                  <a:lnTo>
                    <a:pt x="510340" y="98311"/>
                  </a:lnTo>
                  <a:lnTo>
                    <a:pt x="510172" y="99777"/>
                  </a:lnTo>
                  <a:lnTo>
                    <a:pt x="509680" y="100918"/>
                  </a:lnTo>
                  <a:lnTo>
                    <a:pt x="508864" y="103368"/>
                  </a:lnTo>
                  <a:lnTo>
                    <a:pt x="507398" y="105326"/>
                  </a:lnTo>
                  <a:lnTo>
                    <a:pt x="525767" y="105326"/>
                  </a:lnTo>
                  <a:lnTo>
                    <a:pt x="526643" y="101410"/>
                  </a:lnTo>
                  <a:lnTo>
                    <a:pt x="526743" y="98311"/>
                  </a:lnTo>
                  <a:lnTo>
                    <a:pt x="526800" y="80049"/>
                  </a:lnTo>
                  <a:close/>
                </a:path>
                <a:path w="1040130" h="122555">
                  <a:moveTo>
                    <a:pt x="525734" y="17119"/>
                  </a:moveTo>
                  <a:lnTo>
                    <a:pt x="505440" y="17119"/>
                  </a:lnTo>
                  <a:lnTo>
                    <a:pt x="506916" y="17601"/>
                  </a:lnTo>
                  <a:lnTo>
                    <a:pt x="507722" y="18418"/>
                  </a:lnTo>
                  <a:lnTo>
                    <a:pt x="509523" y="20376"/>
                  </a:lnTo>
                  <a:lnTo>
                    <a:pt x="510340" y="22658"/>
                  </a:lnTo>
                  <a:lnTo>
                    <a:pt x="510340" y="42386"/>
                  </a:lnTo>
                  <a:lnTo>
                    <a:pt x="526800" y="42386"/>
                  </a:lnTo>
                  <a:lnTo>
                    <a:pt x="526692" y="22658"/>
                  </a:lnTo>
                  <a:lnTo>
                    <a:pt x="526643" y="21193"/>
                  </a:lnTo>
                  <a:lnTo>
                    <a:pt x="525734" y="17119"/>
                  </a:lnTo>
                  <a:close/>
                </a:path>
                <a:path w="1040130" h="122555">
                  <a:moveTo>
                    <a:pt x="562967" y="1298"/>
                  </a:moveTo>
                  <a:lnTo>
                    <a:pt x="545355" y="1298"/>
                  </a:lnTo>
                  <a:lnTo>
                    <a:pt x="545355" y="121137"/>
                  </a:lnTo>
                  <a:lnTo>
                    <a:pt x="586275" y="121137"/>
                  </a:lnTo>
                  <a:lnTo>
                    <a:pt x="586275" y="104834"/>
                  </a:lnTo>
                  <a:lnTo>
                    <a:pt x="562967" y="104834"/>
                  </a:lnTo>
                  <a:lnTo>
                    <a:pt x="562967" y="1298"/>
                  </a:lnTo>
                  <a:close/>
                </a:path>
                <a:path w="1040130" h="122555">
                  <a:moveTo>
                    <a:pt x="643425" y="1298"/>
                  </a:moveTo>
                  <a:lnTo>
                    <a:pt x="603154" y="1298"/>
                  </a:lnTo>
                  <a:lnTo>
                    <a:pt x="603154" y="121137"/>
                  </a:lnTo>
                  <a:lnTo>
                    <a:pt x="643425" y="121137"/>
                  </a:lnTo>
                  <a:lnTo>
                    <a:pt x="643425" y="103043"/>
                  </a:lnTo>
                  <a:lnTo>
                    <a:pt x="620766" y="103043"/>
                  </a:lnTo>
                  <a:lnTo>
                    <a:pt x="620766" y="70102"/>
                  </a:lnTo>
                  <a:lnTo>
                    <a:pt x="637069" y="70102"/>
                  </a:lnTo>
                  <a:lnTo>
                    <a:pt x="637069" y="50867"/>
                  </a:lnTo>
                  <a:lnTo>
                    <a:pt x="620766" y="50867"/>
                  </a:lnTo>
                  <a:lnTo>
                    <a:pt x="620766" y="19402"/>
                  </a:lnTo>
                  <a:lnTo>
                    <a:pt x="643425" y="19402"/>
                  </a:lnTo>
                  <a:lnTo>
                    <a:pt x="643425" y="1298"/>
                  </a:lnTo>
                  <a:close/>
                </a:path>
                <a:path w="1040130" h="122555">
                  <a:moveTo>
                    <a:pt x="676199" y="1298"/>
                  </a:moveTo>
                  <a:lnTo>
                    <a:pt x="659079" y="1298"/>
                  </a:lnTo>
                  <a:lnTo>
                    <a:pt x="677340" y="121137"/>
                  </a:lnTo>
                  <a:lnTo>
                    <a:pt x="694952" y="121137"/>
                  </a:lnTo>
                  <a:lnTo>
                    <a:pt x="702405" y="72228"/>
                  </a:lnTo>
                  <a:lnTo>
                    <a:pt x="685654" y="72228"/>
                  </a:lnTo>
                  <a:lnTo>
                    <a:pt x="685005" y="67170"/>
                  </a:lnTo>
                  <a:lnTo>
                    <a:pt x="676199" y="1298"/>
                  </a:lnTo>
                  <a:close/>
                </a:path>
                <a:path w="1040130" h="122555">
                  <a:moveTo>
                    <a:pt x="713213" y="1298"/>
                  </a:moveTo>
                  <a:lnTo>
                    <a:pt x="696093" y="1298"/>
                  </a:lnTo>
                  <a:lnTo>
                    <a:pt x="687287" y="67170"/>
                  </a:lnTo>
                  <a:lnTo>
                    <a:pt x="686638" y="72228"/>
                  </a:lnTo>
                  <a:lnTo>
                    <a:pt x="702405" y="72228"/>
                  </a:lnTo>
                  <a:lnTo>
                    <a:pt x="713213" y="1298"/>
                  </a:lnTo>
                  <a:close/>
                </a:path>
                <a:path w="1040130" h="122555">
                  <a:moveTo>
                    <a:pt x="770751" y="1298"/>
                  </a:moveTo>
                  <a:lnTo>
                    <a:pt x="730480" y="1298"/>
                  </a:lnTo>
                  <a:lnTo>
                    <a:pt x="730480" y="121137"/>
                  </a:lnTo>
                  <a:lnTo>
                    <a:pt x="770751" y="121137"/>
                  </a:lnTo>
                  <a:lnTo>
                    <a:pt x="770751" y="103043"/>
                  </a:lnTo>
                  <a:lnTo>
                    <a:pt x="748081" y="103043"/>
                  </a:lnTo>
                  <a:lnTo>
                    <a:pt x="748081" y="70102"/>
                  </a:lnTo>
                  <a:lnTo>
                    <a:pt x="764385" y="70102"/>
                  </a:lnTo>
                  <a:lnTo>
                    <a:pt x="764385" y="50867"/>
                  </a:lnTo>
                  <a:lnTo>
                    <a:pt x="748081" y="50867"/>
                  </a:lnTo>
                  <a:lnTo>
                    <a:pt x="748081" y="19402"/>
                  </a:lnTo>
                  <a:lnTo>
                    <a:pt x="770751" y="19402"/>
                  </a:lnTo>
                  <a:lnTo>
                    <a:pt x="770751" y="1298"/>
                  </a:lnTo>
                  <a:close/>
                </a:path>
                <a:path w="1040130" h="122555">
                  <a:moveTo>
                    <a:pt x="806519" y="1298"/>
                  </a:moveTo>
                  <a:lnTo>
                    <a:pt x="788907" y="1298"/>
                  </a:lnTo>
                  <a:lnTo>
                    <a:pt x="788907" y="121137"/>
                  </a:lnTo>
                  <a:lnTo>
                    <a:pt x="829838" y="121137"/>
                  </a:lnTo>
                  <a:lnTo>
                    <a:pt x="829838" y="104834"/>
                  </a:lnTo>
                  <a:lnTo>
                    <a:pt x="806519" y="104834"/>
                  </a:lnTo>
                  <a:lnTo>
                    <a:pt x="806519" y="1298"/>
                  </a:lnTo>
                  <a:close/>
                </a:path>
                <a:path w="1040130" h="122555">
                  <a:moveTo>
                    <a:pt x="883899" y="1298"/>
                  </a:moveTo>
                  <a:lnTo>
                    <a:pt x="862382" y="1298"/>
                  </a:lnTo>
                  <a:lnTo>
                    <a:pt x="844277" y="121137"/>
                  </a:lnTo>
                  <a:lnTo>
                    <a:pt x="861397" y="121137"/>
                  </a:lnTo>
                  <a:lnTo>
                    <a:pt x="864664" y="96677"/>
                  </a:lnTo>
                  <a:lnTo>
                    <a:pt x="898300" y="96677"/>
                  </a:lnTo>
                  <a:lnTo>
                    <a:pt x="895494" y="78091"/>
                  </a:lnTo>
                  <a:lnTo>
                    <a:pt x="867104" y="78091"/>
                  </a:lnTo>
                  <a:lnTo>
                    <a:pt x="872161" y="40271"/>
                  </a:lnTo>
                  <a:lnTo>
                    <a:pt x="872654" y="37171"/>
                  </a:lnTo>
                  <a:lnTo>
                    <a:pt x="889316" y="37171"/>
                  </a:lnTo>
                  <a:lnTo>
                    <a:pt x="883899" y="1298"/>
                  </a:lnTo>
                  <a:close/>
                </a:path>
                <a:path w="1040130" h="122555">
                  <a:moveTo>
                    <a:pt x="898300" y="96677"/>
                  </a:moveTo>
                  <a:lnTo>
                    <a:pt x="881617" y="96677"/>
                  </a:lnTo>
                  <a:lnTo>
                    <a:pt x="884873" y="121137"/>
                  </a:lnTo>
                  <a:lnTo>
                    <a:pt x="901993" y="121137"/>
                  </a:lnTo>
                  <a:lnTo>
                    <a:pt x="898300" y="96677"/>
                  </a:lnTo>
                  <a:close/>
                </a:path>
                <a:path w="1040130" h="122555">
                  <a:moveTo>
                    <a:pt x="889316" y="37171"/>
                  </a:moveTo>
                  <a:lnTo>
                    <a:pt x="873627" y="37171"/>
                  </a:lnTo>
                  <a:lnTo>
                    <a:pt x="874119" y="40271"/>
                  </a:lnTo>
                  <a:lnTo>
                    <a:pt x="879166" y="78091"/>
                  </a:lnTo>
                  <a:lnTo>
                    <a:pt x="895494" y="78091"/>
                  </a:lnTo>
                  <a:lnTo>
                    <a:pt x="889316" y="37171"/>
                  </a:lnTo>
                  <a:close/>
                </a:path>
                <a:path w="1040130" h="122555">
                  <a:moveTo>
                    <a:pt x="934997" y="1298"/>
                  </a:moveTo>
                  <a:lnTo>
                    <a:pt x="919343" y="1298"/>
                  </a:lnTo>
                  <a:lnTo>
                    <a:pt x="919343" y="121137"/>
                  </a:lnTo>
                  <a:lnTo>
                    <a:pt x="935489" y="121137"/>
                  </a:lnTo>
                  <a:lnTo>
                    <a:pt x="935489" y="53150"/>
                  </a:lnTo>
                  <a:lnTo>
                    <a:pt x="949212" y="53150"/>
                  </a:lnTo>
                  <a:lnTo>
                    <a:pt x="934997" y="1298"/>
                  </a:lnTo>
                  <a:close/>
                </a:path>
                <a:path w="1040130" h="122555">
                  <a:moveTo>
                    <a:pt x="949212" y="53150"/>
                  </a:moveTo>
                  <a:lnTo>
                    <a:pt x="936463" y="53150"/>
                  </a:lnTo>
                  <a:lnTo>
                    <a:pt x="937929" y="58689"/>
                  </a:lnTo>
                  <a:lnTo>
                    <a:pt x="955049" y="121137"/>
                  </a:lnTo>
                  <a:lnTo>
                    <a:pt x="970703" y="121137"/>
                  </a:lnTo>
                  <a:lnTo>
                    <a:pt x="970703" y="69285"/>
                  </a:lnTo>
                  <a:lnTo>
                    <a:pt x="953583" y="69285"/>
                  </a:lnTo>
                  <a:lnTo>
                    <a:pt x="952117" y="63746"/>
                  </a:lnTo>
                  <a:lnTo>
                    <a:pt x="949212" y="53150"/>
                  </a:lnTo>
                  <a:close/>
                </a:path>
                <a:path w="1040130" h="122555">
                  <a:moveTo>
                    <a:pt x="970703" y="1298"/>
                  </a:moveTo>
                  <a:lnTo>
                    <a:pt x="954567" y="1298"/>
                  </a:lnTo>
                  <a:lnTo>
                    <a:pt x="954567" y="69285"/>
                  </a:lnTo>
                  <a:lnTo>
                    <a:pt x="970703" y="69285"/>
                  </a:lnTo>
                  <a:lnTo>
                    <a:pt x="970703" y="1298"/>
                  </a:lnTo>
                  <a:close/>
                </a:path>
                <a:path w="1040130" h="122555">
                  <a:moveTo>
                    <a:pt x="1004629" y="1298"/>
                  </a:moveTo>
                  <a:lnTo>
                    <a:pt x="990776" y="1298"/>
                  </a:lnTo>
                  <a:lnTo>
                    <a:pt x="990776" y="121137"/>
                  </a:lnTo>
                  <a:lnTo>
                    <a:pt x="1004629" y="121137"/>
                  </a:lnTo>
                  <a:lnTo>
                    <a:pt x="1015504" y="120486"/>
                  </a:lnTo>
                  <a:lnTo>
                    <a:pt x="1023888" y="118368"/>
                  </a:lnTo>
                  <a:lnTo>
                    <a:pt x="1030104" y="114538"/>
                  </a:lnTo>
                  <a:lnTo>
                    <a:pt x="1034471" y="108750"/>
                  </a:lnTo>
                  <a:lnTo>
                    <a:pt x="1036269" y="103525"/>
                  </a:lnTo>
                  <a:lnTo>
                    <a:pt x="1008377" y="103525"/>
                  </a:lnTo>
                  <a:lnTo>
                    <a:pt x="1008377" y="18910"/>
                  </a:lnTo>
                  <a:lnTo>
                    <a:pt x="1036260" y="18910"/>
                  </a:lnTo>
                  <a:lnTo>
                    <a:pt x="1034471" y="13695"/>
                  </a:lnTo>
                  <a:lnTo>
                    <a:pt x="1030104" y="7906"/>
                  </a:lnTo>
                  <a:lnTo>
                    <a:pt x="1023888" y="4073"/>
                  </a:lnTo>
                  <a:lnTo>
                    <a:pt x="1015504" y="1951"/>
                  </a:lnTo>
                  <a:lnTo>
                    <a:pt x="1004629" y="1298"/>
                  </a:lnTo>
                  <a:close/>
                </a:path>
                <a:path w="1040130" h="122555">
                  <a:moveTo>
                    <a:pt x="1036260" y="18910"/>
                  </a:moveTo>
                  <a:lnTo>
                    <a:pt x="1014419" y="18910"/>
                  </a:lnTo>
                  <a:lnTo>
                    <a:pt x="1017843" y="19559"/>
                  </a:lnTo>
                  <a:lnTo>
                    <a:pt x="1019633" y="25266"/>
                  </a:lnTo>
                  <a:lnTo>
                    <a:pt x="1020450" y="28198"/>
                  </a:lnTo>
                  <a:lnTo>
                    <a:pt x="1021099" y="32438"/>
                  </a:lnTo>
                  <a:lnTo>
                    <a:pt x="1021424" y="43695"/>
                  </a:lnTo>
                  <a:lnTo>
                    <a:pt x="1021424" y="78583"/>
                  </a:lnTo>
                  <a:lnTo>
                    <a:pt x="1014419" y="103525"/>
                  </a:lnTo>
                  <a:lnTo>
                    <a:pt x="1036269" y="103525"/>
                  </a:lnTo>
                  <a:lnTo>
                    <a:pt x="1037211" y="100786"/>
                  </a:lnTo>
                  <a:lnTo>
                    <a:pt x="1038790" y="90406"/>
                  </a:lnTo>
                  <a:lnTo>
                    <a:pt x="1039512" y="77335"/>
                  </a:lnTo>
                  <a:lnTo>
                    <a:pt x="1039685" y="61296"/>
                  </a:lnTo>
                  <a:lnTo>
                    <a:pt x="1039512" y="45239"/>
                  </a:lnTo>
                  <a:lnTo>
                    <a:pt x="1038790" y="32116"/>
                  </a:lnTo>
                  <a:lnTo>
                    <a:pt x="1037211" y="21684"/>
                  </a:lnTo>
                  <a:lnTo>
                    <a:pt x="1036260" y="18910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66F12966-3422-4EA7-96CB-D97881DCA0A8}"/>
                </a:ext>
              </a:extLst>
            </p:cNvPr>
            <p:cNvSpPr/>
            <p:nvPr/>
          </p:nvSpPr>
          <p:spPr>
            <a:xfrm>
              <a:off x="18944542" y="586369"/>
              <a:ext cx="1160145" cy="1040765"/>
            </a:xfrm>
            <a:custGeom>
              <a:avLst/>
              <a:gdLst/>
              <a:ahLst/>
              <a:cxnLst/>
              <a:rect l="l" t="t" r="r" b="b"/>
              <a:pathLst>
                <a:path w="1160144" h="1040764">
                  <a:moveTo>
                    <a:pt x="0" y="1040251"/>
                  </a:moveTo>
                  <a:lnTo>
                    <a:pt x="1159545" y="1040251"/>
                  </a:lnTo>
                  <a:lnTo>
                    <a:pt x="1159545" y="0"/>
                  </a:lnTo>
                  <a:lnTo>
                    <a:pt x="0" y="0"/>
                  </a:lnTo>
                  <a:lnTo>
                    <a:pt x="0" y="1040251"/>
                  </a:lnTo>
                  <a:close/>
                </a:path>
              </a:pathLst>
            </a:custGeom>
            <a:solidFill>
              <a:srgbClr val="FF56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1747538B-40B8-B0F9-020A-978AC4F54529}"/>
                </a:ext>
              </a:extLst>
            </p:cNvPr>
            <p:cNvSpPr/>
            <p:nvPr/>
          </p:nvSpPr>
          <p:spPr>
            <a:xfrm>
              <a:off x="19240417" y="884830"/>
              <a:ext cx="448945" cy="318135"/>
            </a:xfrm>
            <a:custGeom>
              <a:avLst/>
              <a:gdLst/>
              <a:ahLst/>
              <a:cxnLst/>
              <a:rect l="l" t="t" r="r" b="b"/>
              <a:pathLst>
                <a:path w="448944" h="318134">
                  <a:moveTo>
                    <a:pt x="334184" y="29936"/>
                  </a:moveTo>
                  <a:lnTo>
                    <a:pt x="224401" y="29936"/>
                  </a:lnTo>
                  <a:lnTo>
                    <a:pt x="268901" y="35088"/>
                  </a:lnTo>
                  <a:lnTo>
                    <a:pt x="309798" y="49759"/>
                  </a:lnTo>
                  <a:lnTo>
                    <a:pt x="345910" y="72768"/>
                  </a:lnTo>
                  <a:lnTo>
                    <a:pt x="376055" y="102936"/>
                  </a:lnTo>
                  <a:lnTo>
                    <a:pt x="399051" y="139082"/>
                  </a:lnTo>
                  <a:lnTo>
                    <a:pt x="413716" y="180026"/>
                  </a:lnTo>
                  <a:lnTo>
                    <a:pt x="418866" y="224590"/>
                  </a:lnTo>
                  <a:lnTo>
                    <a:pt x="417796" y="244988"/>
                  </a:lnTo>
                  <a:lnTo>
                    <a:pt x="414670" y="264796"/>
                  </a:lnTo>
                  <a:lnTo>
                    <a:pt x="409616" y="283896"/>
                  </a:lnTo>
                  <a:lnTo>
                    <a:pt x="402762" y="302168"/>
                  </a:lnTo>
                  <a:lnTo>
                    <a:pt x="401977" y="303844"/>
                  </a:lnTo>
                  <a:lnTo>
                    <a:pt x="401851" y="307152"/>
                  </a:lnTo>
                  <a:lnTo>
                    <a:pt x="404657" y="308524"/>
                  </a:lnTo>
                  <a:lnTo>
                    <a:pt x="407767" y="309875"/>
                  </a:lnTo>
                  <a:lnTo>
                    <a:pt x="419599" y="315152"/>
                  </a:lnTo>
                  <a:lnTo>
                    <a:pt x="426489" y="317979"/>
                  </a:lnTo>
                  <a:lnTo>
                    <a:pt x="428698" y="317089"/>
                  </a:lnTo>
                  <a:lnTo>
                    <a:pt x="430458" y="313435"/>
                  </a:lnTo>
                  <a:lnTo>
                    <a:pt x="438281" y="292489"/>
                  </a:lnTo>
                  <a:lnTo>
                    <a:pt x="444017" y="270618"/>
                  </a:lnTo>
                  <a:lnTo>
                    <a:pt x="447547" y="247944"/>
                  </a:lnTo>
                  <a:lnTo>
                    <a:pt x="448750" y="224590"/>
                  </a:lnTo>
                  <a:lnTo>
                    <a:pt x="444184" y="179378"/>
                  </a:lnTo>
                  <a:lnTo>
                    <a:pt x="431091" y="137244"/>
                  </a:lnTo>
                  <a:lnTo>
                    <a:pt x="410382" y="99097"/>
                  </a:lnTo>
                  <a:lnTo>
                    <a:pt x="382964" y="65847"/>
                  </a:lnTo>
                  <a:lnTo>
                    <a:pt x="349748" y="38403"/>
                  </a:lnTo>
                  <a:lnTo>
                    <a:pt x="334184" y="29936"/>
                  </a:lnTo>
                  <a:close/>
                </a:path>
                <a:path w="448944" h="318134">
                  <a:moveTo>
                    <a:pt x="224401" y="0"/>
                  </a:moveTo>
                  <a:lnTo>
                    <a:pt x="179206" y="4570"/>
                  </a:lnTo>
                  <a:lnTo>
                    <a:pt x="137098" y="17674"/>
                  </a:lnTo>
                  <a:lnTo>
                    <a:pt x="98982" y="38403"/>
                  </a:lnTo>
                  <a:lnTo>
                    <a:pt x="65765" y="65847"/>
                  </a:lnTo>
                  <a:lnTo>
                    <a:pt x="38351" y="99097"/>
                  </a:lnTo>
                  <a:lnTo>
                    <a:pt x="17649" y="137244"/>
                  </a:lnTo>
                  <a:lnTo>
                    <a:pt x="4563" y="179378"/>
                  </a:lnTo>
                  <a:lnTo>
                    <a:pt x="0" y="224590"/>
                  </a:lnTo>
                  <a:lnTo>
                    <a:pt x="780" y="243464"/>
                  </a:lnTo>
                  <a:lnTo>
                    <a:pt x="12072" y="297174"/>
                  </a:lnTo>
                  <a:lnTo>
                    <a:pt x="15036" y="302849"/>
                  </a:lnTo>
                  <a:lnTo>
                    <a:pt x="23119" y="299142"/>
                  </a:lnTo>
                  <a:lnTo>
                    <a:pt x="32375" y="295006"/>
                  </a:lnTo>
                  <a:lnTo>
                    <a:pt x="41265" y="290608"/>
                  </a:lnTo>
                  <a:lnTo>
                    <a:pt x="40627" y="288504"/>
                  </a:lnTo>
                  <a:lnTo>
                    <a:pt x="39202" y="284577"/>
                  </a:lnTo>
                  <a:lnTo>
                    <a:pt x="35122" y="270162"/>
                  </a:lnTo>
                  <a:lnTo>
                    <a:pt x="32199" y="255329"/>
                  </a:lnTo>
                  <a:lnTo>
                    <a:pt x="30440" y="240123"/>
                  </a:lnTo>
                  <a:lnTo>
                    <a:pt x="29852" y="224590"/>
                  </a:lnTo>
                  <a:lnTo>
                    <a:pt x="34994" y="180026"/>
                  </a:lnTo>
                  <a:lnTo>
                    <a:pt x="49638" y="139082"/>
                  </a:lnTo>
                  <a:lnTo>
                    <a:pt x="72614" y="102936"/>
                  </a:lnTo>
                  <a:lnTo>
                    <a:pt x="102749" y="72768"/>
                  </a:lnTo>
                  <a:lnTo>
                    <a:pt x="138873" y="49759"/>
                  </a:lnTo>
                  <a:lnTo>
                    <a:pt x="179814" y="35088"/>
                  </a:lnTo>
                  <a:lnTo>
                    <a:pt x="224401" y="29936"/>
                  </a:lnTo>
                  <a:lnTo>
                    <a:pt x="334184" y="29936"/>
                  </a:lnTo>
                  <a:lnTo>
                    <a:pt x="311643" y="17674"/>
                  </a:lnTo>
                  <a:lnTo>
                    <a:pt x="269557" y="4570"/>
                  </a:lnTo>
                  <a:lnTo>
                    <a:pt x="224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5F8B96EA-4ED7-6E3A-8348-EE4BE8E07169}"/>
                </a:ext>
              </a:extLst>
            </p:cNvPr>
            <p:cNvSpPr/>
            <p:nvPr/>
          </p:nvSpPr>
          <p:spPr>
            <a:xfrm>
              <a:off x="19177661" y="822091"/>
              <a:ext cx="574675" cy="406400"/>
            </a:xfrm>
            <a:custGeom>
              <a:avLst/>
              <a:gdLst/>
              <a:ahLst/>
              <a:cxnLst/>
              <a:rect l="l" t="t" r="r" b="b"/>
              <a:pathLst>
                <a:path w="574675" h="406400">
                  <a:moveTo>
                    <a:pt x="428468" y="37998"/>
                  </a:moveTo>
                  <a:lnTo>
                    <a:pt x="287258" y="37998"/>
                  </a:lnTo>
                  <a:lnTo>
                    <a:pt x="331952" y="42021"/>
                  </a:lnTo>
                  <a:lnTo>
                    <a:pt x="374052" y="53617"/>
                  </a:lnTo>
                  <a:lnTo>
                    <a:pt x="412846" y="72080"/>
                  </a:lnTo>
                  <a:lnTo>
                    <a:pt x="447623" y="96701"/>
                  </a:lnTo>
                  <a:lnTo>
                    <a:pt x="477671" y="126772"/>
                  </a:lnTo>
                  <a:lnTo>
                    <a:pt x="502281" y="161587"/>
                  </a:lnTo>
                  <a:lnTo>
                    <a:pt x="520740" y="200438"/>
                  </a:lnTo>
                  <a:lnTo>
                    <a:pt x="532336" y="242616"/>
                  </a:lnTo>
                  <a:lnTo>
                    <a:pt x="536360" y="287415"/>
                  </a:lnTo>
                  <a:lnTo>
                    <a:pt x="535008" y="313512"/>
                  </a:lnTo>
                  <a:lnTo>
                    <a:pt x="531040" y="338811"/>
                  </a:lnTo>
                  <a:lnTo>
                    <a:pt x="524588" y="363200"/>
                  </a:lnTo>
                  <a:lnTo>
                    <a:pt x="515785" y="386564"/>
                  </a:lnTo>
                  <a:lnTo>
                    <a:pt x="515000" y="388145"/>
                  </a:lnTo>
                  <a:lnTo>
                    <a:pt x="513900" y="391820"/>
                  </a:lnTo>
                  <a:lnTo>
                    <a:pt x="517879" y="393443"/>
                  </a:lnTo>
                  <a:lnTo>
                    <a:pt x="523046" y="395679"/>
                  </a:lnTo>
                  <a:lnTo>
                    <a:pt x="543156" y="404605"/>
                  </a:lnTo>
                  <a:lnTo>
                    <a:pt x="546695" y="406071"/>
                  </a:lnTo>
                  <a:lnTo>
                    <a:pt x="568190" y="346532"/>
                  </a:lnTo>
                  <a:lnTo>
                    <a:pt x="574254" y="287415"/>
                  </a:lnTo>
                  <a:lnTo>
                    <a:pt x="570491" y="240855"/>
                  </a:lnTo>
                  <a:lnTo>
                    <a:pt x="559597" y="196665"/>
                  </a:lnTo>
                  <a:lnTo>
                    <a:pt x="542170" y="155440"/>
                  </a:lnTo>
                  <a:lnTo>
                    <a:pt x="518803" y="117778"/>
                  </a:lnTo>
                  <a:lnTo>
                    <a:pt x="490095" y="84274"/>
                  </a:lnTo>
                  <a:lnTo>
                    <a:pt x="456638" y="55525"/>
                  </a:lnTo>
                  <a:lnTo>
                    <a:pt x="428468" y="37998"/>
                  </a:lnTo>
                  <a:close/>
                </a:path>
                <a:path w="574675" h="406400">
                  <a:moveTo>
                    <a:pt x="287258" y="0"/>
                  </a:moveTo>
                  <a:lnTo>
                    <a:pt x="240687" y="3768"/>
                  </a:lnTo>
                  <a:lnTo>
                    <a:pt x="196500" y="14676"/>
                  </a:lnTo>
                  <a:lnTo>
                    <a:pt x="155289" y="32127"/>
                  </a:lnTo>
                  <a:lnTo>
                    <a:pt x="117649" y="55525"/>
                  </a:lnTo>
                  <a:lnTo>
                    <a:pt x="84172" y="84274"/>
                  </a:lnTo>
                  <a:lnTo>
                    <a:pt x="55452" y="117778"/>
                  </a:lnTo>
                  <a:lnTo>
                    <a:pt x="32081" y="155440"/>
                  </a:lnTo>
                  <a:lnTo>
                    <a:pt x="14654" y="196665"/>
                  </a:lnTo>
                  <a:lnTo>
                    <a:pt x="3762" y="240855"/>
                  </a:lnTo>
                  <a:lnTo>
                    <a:pt x="0" y="287415"/>
                  </a:lnTo>
                  <a:lnTo>
                    <a:pt x="1158" y="313300"/>
                  </a:lnTo>
                  <a:lnTo>
                    <a:pt x="10124" y="363053"/>
                  </a:lnTo>
                  <a:lnTo>
                    <a:pt x="19947" y="392385"/>
                  </a:lnTo>
                  <a:lnTo>
                    <a:pt x="44674" y="380876"/>
                  </a:lnTo>
                  <a:lnTo>
                    <a:pt x="49673" y="378491"/>
                  </a:lnTo>
                  <a:lnTo>
                    <a:pt x="54019" y="376564"/>
                  </a:lnTo>
                  <a:lnTo>
                    <a:pt x="53003" y="372983"/>
                  </a:lnTo>
                  <a:lnTo>
                    <a:pt x="52385" y="371203"/>
                  </a:lnTo>
                  <a:lnTo>
                    <a:pt x="46129" y="351190"/>
                  </a:lnTo>
                  <a:lnTo>
                    <a:pt x="41595" y="330526"/>
                  </a:lnTo>
                  <a:lnTo>
                    <a:pt x="38836" y="309253"/>
                  </a:lnTo>
                  <a:lnTo>
                    <a:pt x="37904" y="287415"/>
                  </a:lnTo>
                  <a:lnTo>
                    <a:pt x="41925" y="242616"/>
                  </a:lnTo>
                  <a:lnTo>
                    <a:pt x="53518" y="200438"/>
                  </a:lnTo>
                  <a:lnTo>
                    <a:pt x="71974" y="161587"/>
                  </a:lnTo>
                  <a:lnTo>
                    <a:pt x="96587" y="126772"/>
                  </a:lnTo>
                  <a:lnTo>
                    <a:pt x="126650" y="96701"/>
                  </a:lnTo>
                  <a:lnTo>
                    <a:pt x="161456" y="72080"/>
                  </a:lnTo>
                  <a:lnTo>
                    <a:pt x="200297" y="53617"/>
                  </a:lnTo>
                  <a:lnTo>
                    <a:pt x="242467" y="42021"/>
                  </a:lnTo>
                  <a:lnTo>
                    <a:pt x="287258" y="37998"/>
                  </a:lnTo>
                  <a:lnTo>
                    <a:pt x="428468" y="37998"/>
                  </a:lnTo>
                  <a:lnTo>
                    <a:pt x="419031" y="32127"/>
                  </a:lnTo>
                  <a:lnTo>
                    <a:pt x="377868" y="14676"/>
                  </a:lnTo>
                  <a:lnTo>
                    <a:pt x="333745" y="3768"/>
                  </a:lnTo>
                  <a:lnTo>
                    <a:pt x="2872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0EED7B07-11A6-4363-1FC9-826F85CECB5C}"/>
                </a:ext>
              </a:extLst>
            </p:cNvPr>
            <p:cNvSpPr/>
            <p:nvPr/>
          </p:nvSpPr>
          <p:spPr>
            <a:xfrm>
              <a:off x="19091848" y="736073"/>
              <a:ext cx="746125" cy="526415"/>
            </a:xfrm>
            <a:custGeom>
              <a:avLst/>
              <a:gdLst/>
              <a:ahLst/>
              <a:cxnLst/>
              <a:rect l="l" t="t" r="r" b="b"/>
              <a:pathLst>
                <a:path w="746125" h="526415">
                  <a:moveTo>
                    <a:pt x="577175" y="61704"/>
                  </a:moveTo>
                  <a:lnTo>
                    <a:pt x="372972" y="61704"/>
                  </a:lnTo>
                  <a:lnTo>
                    <a:pt x="418907" y="65088"/>
                  </a:lnTo>
                  <a:lnTo>
                    <a:pt x="462771" y="74916"/>
                  </a:lnTo>
                  <a:lnTo>
                    <a:pt x="504080" y="90703"/>
                  </a:lnTo>
                  <a:lnTo>
                    <a:pt x="542347" y="111964"/>
                  </a:lnTo>
                  <a:lnTo>
                    <a:pt x="577087" y="138215"/>
                  </a:lnTo>
                  <a:lnTo>
                    <a:pt x="607815" y="168971"/>
                  </a:lnTo>
                  <a:lnTo>
                    <a:pt x="634044" y="203746"/>
                  </a:lnTo>
                  <a:lnTo>
                    <a:pt x="655291" y="242057"/>
                  </a:lnTo>
                  <a:lnTo>
                    <a:pt x="671068" y="283417"/>
                  </a:lnTo>
                  <a:lnTo>
                    <a:pt x="680890" y="327343"/>
                  </a:lnTo>
                  <a:lnTo>
                    <a:pt x="684272" y="373349"/>
                  </a:lnTo>
                  <a:lnTo>
                    <a:pt x="682621" y="405548"/>
                  </a:lnTo>
                  <a:lnTo>
                    <a:pt x="677781" y="436803"/>
                  </a:lnTo>
                  <a:lnTo>
                    <a:pt x="669920" y="466966"/>
                  </a:lnTo>
                  <a:lnTo>
                    <a:pt x="659205" y="495890"/>
                  </a:lnTo>
                  <a:lnTo>
                    <a:pt x="658157" y="498162"/>
                  </a:lnTo>
                  <a:lnTo>
                    <a:pt x="657016" y="502811"/>
                  </a:lnTo>
                  <a:lnTo>
                    <a:pt x="705517" y="523963"/>
                  </a:lnTo>
                  <a:lnTo>
                    <a:pt x="709946" y="526161"/>
                  </a:lnTo>
                  <a:lnTo>
                    <a:pt x="713297" y="525680"/>
                  </a:lnTo>
                  <a:lnTo>
                    <a:pt x="728948" y="484571"/>
                  </a:lnTo>
                  <a:lnTo>
                    <a:pt x="743850" y="411562"/>
                  </a:lnTo>
                  <a:lnTo>
                    <a:pt x="745778" y="373349"/>
                  </a:lnTo>
                  <a:lnTo>
                    <a:pt x="742867" y="326602"/>
                  </a:lnTo>
                  <a:lnTo>
                    <a:pt x="734371" y="281564"/>
                  </a:lnTo>
                  <a:lnTo>
                    <a:pt x="720641" y="238587"/>
                  </a:lnTo>
                  <a:lnTo>
                    <a:pt x="702029" y="198027"/>
                  </a:lnTo>
                  <a:lnTo>
                    <a:pt x="678888" y="160235"/>
                  </a:lnTo>
                  <a:lnTo>
                    <a:pt x="651569" y="125566"/>
                  </a:lnTo>
                  <a:lnTo>
                    <a:pt x="620426" y="94373"/>
                  </a:lnTo>
                  <a:lnTo>
                    <a:pt x="585811" y="67009"/>
                  </a:lnTo>
                  <a:lnTo>
                    <a:pt x="577175" y="61704"/>
                  </a:lnTo>
                  <a:close/>
                </a:path>
                <a:path w="746125" h="526415">
                  <a:moveTo>
                    <a:pt x="372972" y="0"/>
                  </a:moveTo>
                  <a:lnTo>
                    <a:pt x="326240" y="2916"/>
                  </a:lnTo>
                  <a:lnTo>
                    <a:pt x="281225" y="11428"/>
                  </a:lnTo>
                  <a:lnTo>
                    <a:pt x="238279" y="25183"/>
                  </a:lnTo>
                  <a:lnTo>
                    <a:pt x="197754" y="43828"/>
                  </a:lnTo>
                  <a:lnTo>
                    <a:pt x="160001" y="67009"/>
                  </a:lnTo>
                  <a:lnTo>
                    <a:pt x="125373" y="94373"/>
                  </a:lnTo>
                  <a:lnTo>
                    <a:pt x="94221" y="125566"/>
                  </a:lnTo>
                  <a:lnTo>
                    <a:pt x="66896" y="160235"/>
                  </a:lnTo>
                  <a:lnTo>
                    <a:pt x="43751" y="198027"/>
                  </a:lnTo>
                  <a:lnTo>
                    <a:pt x="25137" y="238587"/>
                  </a:lnTo>
                  <a:lnTo>
                    <a:pt x="11406" y="281564"/>
                  </a:lnTo>
                  <a:lnTo>
                    <a:pt x="2910" y="326602"/>
                  </a:lnTo>
                  <a:lnTo>
                    <a:pt x="0" y="373349"/>
                  </a:lnTo>
                  <a:lnTo>
                    <a:pt x="1646" y="408425"/>
                  </a:lnTo>
                  <a:lnTo>
                    <a:pt x="6469" y="442588"/>
                  </a:lnTo>
                  <a:lnTo>
                    <a:pt x="14299" y="475683"/>
                  </a:lnTo>
                  <a:lnTo>
                    <a:pt x="24962" y="507555"/>
                  </a:lnTo>
                  <a:lnTo>
                    <a:pt x="25925" y="509869"/>
                  </a:lnTo>
                  <a:lnTo>
                    <a:pt x="27496" y="514445"/>
                  </a:lnTo>
                  <a:lnTo>
                    <a:pt x="78343" y="490937"/>
                  </a:lnTo>
                  <a:lnTo>
                    <a:pt x="84301" y="488267"/>
                  </a:lnTo>
                  <a:lnTo>
                    <a:pt x="81704" y="483650"/>
                  </a:lnTo>
                  <a:lnTo>
                    <a:pt x="66511" y="428865"/>
                  </a:lnTo>
                  <a:lnTo>
                    <a:pt x="61537" y="373349"/>
                  </a:lnTo>
                  <a:lnTo>
                    <a:pt x="64918" y="327343"/>
                  </a:lnTo>
                  <a:lnTo>
                    <a:pt x="74739" y="283417"/>
                  </a:lnTo>
                  <a:lnTo>
                    <a:pt x="90514" y="242057"/>
                  </a:lnTo>
                  <a:lnTo>
                    <a:pt x="111760" y="203746"/>
                  </a:lnTo>
                  <a:lnTo>
                    <a:pt x="137993" y="168971"/>
                  </a:lnTo>
                  <a:lnTo>
                    <a:pt x="168727" y="138215"/>
                  </a:lnTo>
                  <a:lnTo>
                    <a:pt x="203479" y="111964"/>
                  </a:lnTo>
                  <a:lnTo>
                    <a:pt x="241763" y="90703"/>
                  </a:lnTo>
                  <a:lnTo>
                    <a:pt x="283097" y="74916"/>
                  </a:lnTo>
                  <a:lnTo>
                    <a:pt x="326995" y="65088"/>
                  </a:lnTo>
                  <a:lnTo>
                    <a:pt x="372972" y="61704"/>
                  </a:lnTo>
                  <a:lnTo>
                    <a:pt x="577175" y="61704"/>
                  </a:lnTo>
                  <a:lnTo>
                    <a:pt x="548075" y="43828"/>
                  </a:lnTo>
                  <a:lnTo>
                    <a:pt x="507571" y="25183"/>
                  </a:lnTo>
                  <a:lnTo>
                    <a:pt x="464651" y="11428"/>
                  </a:lnTo>
                  <a:lnTo>
                    <a:pt x="419667" y="2916"/>
                  </a:lnTo>
                  <a:lnTo>
                    <a:pt x="372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CFEB1EEE-1644-872E-773C-51C90E424554}"/>
                </a:ext>
              </a:extLst>
            </p:cNvPr>
            <p:cNvSpPr/>
            <p:nvPr/>
          </p:nvSpPr>
          <p:spPr>
            <a:xfrm>
              <a:off x="19425063" y="948387"/>
              <a:ext cx="79861" cy="80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D844AE22-41C6-BD1D-55DE-D194F5B2CD63}"/>
                </a:ext>
              </a:extLst>
            </p:cNvPr>
            <p:cNvSpPr/>
            <p:nvPr/>
          </p:nvSpPr>
          <p:spPr>
            <a:xfrm>
              <a:off x="19332159" y="979064"/>
              <a:ext cx="266065" cy="259079"/>
            </a:xfrm>
            <a:custGeom>
              <a:avLst/>
              <a:gdLst/>
              <a:ahLst/>
              <a:cxnLst/>
              <a:rect l="l" t="t" r="r" b="b"/>
              <a:pathLst>
                <a:path w="266065" h="259080">
                  <a:moveTo>
                    <a:pt x="34951" y="0"/>
                  </a:moveTo>
                  <a:lnTo>
                    <a:pt x="26082" y="0"/>
                  </a:lnTo>
                  <a:lnTo>
                    <a:pt x="5539" y="20648"/>
                  </a:lnTo>
                  <a:lnTo>
                    <a:pt x="0" y="26062"/>
                  </a:lnTo>
                  <a:lnTo>
                    <a:pt x="0" y="35140"/>
                  </a:lnTo>
                  <a:lnTo>
                    <a:pt x="5539" y="40763"/>
                  </a:lnTo>
                  <a:lnTo>
                    <a:pt x="88081" y="123242"/>
                  </a:lnTo>
                  <a:lnTo>
                    <a:pt x="93808" y="130460"/>
                  </a:lnTo>
                  <a:lnTo>
                    <a:pt x="98829" y="139053"/>
                  </a:lnTo>
                  <a:lnTo>
                    <a:pt x="102452" y="148156"/>
                  </a:lnTo>
                  <a:lnTo>
                    <a:pt x="103986" y="156906"/>
                  </a:lnTo>
                  <a:lnTo>
                    <a:pt x="103986" y="252358"/>
                  </a:lnTo>
                  <a:lnTo>
                    <a:pt x="110310" y="258725"/>
                  </a:lnTo>
                  <a:lnTo>
                    <a:pt x="155209" y="258725"/>
                  </a:lnTo>
                  <a:lnTo>
                    <a:pt x="161534" y="252358"/>
                  </a:lnTo>
                  <a:lnTo>
                    <a:pt x="161534" y="156906"/>
                  </a:lnTo>
                  <a:lnTo>
                    <a:pt x="163074" y="148156"/>
                  </a:lnTo>
                  <a:lnTo>
                    <a:pt x="166726" y="139053"/>
                  </a:lnTo>
                  <a:lnTo>
                    <a:pt x="171766" y="130460"/>
                  </a:lnTo>
                  <a:lnTo>
                    <a:pt x="177471" y="123242"/>
                  </a:lnTo>
                  <a:lnTo>
                    <a:pt x="212615" y="88122"/>
                  </a:lnTo>
                  <a:lnTo>
                    <a:pt x="123535" y="88122"/>
                  </a:lnTo>
                  <a:lnTo>
                    <a:pt x="120027" y="85065"/>
                  </a:lnTo>
                  <a:lnTo>
                    <a:pt x="115211" y="80301"/>
                  </a:lnTo>
                  <a:lnTo>
                    <a:pt x="34951" y="0"/>
                  </a:lnTo>
                  <a:close/>
                </a:path>
                <a:path w="266065" h="259080">
                  <a:moveTo>
                    <a:pt x="239458" y="0"/>
                  </a:moveTo>
                  <a:lnTo>
                    <a:pt x="230432" y="0"/>
                  </a:lnTo>
                  <a:lnTo>
                    <a:pt x="224966" y="5601"/>
                  </a:lnTo>
                  <a:lnTo>
                    <a:pt x="150435" y="80301"/>
                  </a:lnTo>
                  <a:lnTo>
                    <a:pt x="145451" y="85065"/>
                  </a:lnTo>
                  <a:lnTo>
                    <a:pt x="142068" y="88122"/>
                  </a:lnTo>
                  <a:lnTo>
                    <a:pt x="212615" y="88122"/>
                  </a:lnTo>
                  <a:lnTo>
                    <a:pt x="265635" y="35140"/>
                  </a:lnTo>
                  <a:lnTo>
                    <a:pt x="265635" y="26062"/>
                  </a:lnTo>
                  <a:lnTo>
                    <a:pt x="260023" y="20648"/>
                  </a:lnTo>
                  <a:lnTo>
                    <a:pt x="239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C4FC9DC2-3474-EFB1-30F9-EAF9BCBA87B2}"/>
                </a:ext>
              </a:extLst>
            </p:cNvPr>
            <p:cNvSpPr/>
            <p:nvPr/>
          </p:nvSpPr>
          <p:spPr>
            <a:xfrm>
              <a:off x="19144694" y="1215112"/>
              <a:ext cx="641985" cy="267335"/>
            </a:xfrm>
            <a:custGeom>
              <a:avLst/>
              <a:gdLst/>
              <a:ahLst/>
              <a:cxnLst/>
              <a:rect l="l" t="t" r="r" b="b"/>
              <a:pathLst>
                <a:path w="641984" h="267334">
                  <a:moveTo>
                    <a:pt x="145717" y="14"/>
                  </a:moveTo>
                  <a:lnTo>
                    <a:pt x="94527" y="10442"/>
                  </a:lnTo>
                  <a:lnTo>
                    <a:pt x="37970" y="37932"/>
                  </a:lnTo>
                  <a:lnTo>
                    <a:pt x="3214" y="61716"/>
                  </a:lnTo>
                  <a:lnTo>
                    <a:pt x="0" y="74147"/>
                  </a:lnTo>
                  <a:lnTo>
                    <a:pt x="4016" y="89533"/>
                  </a:lnTo>
                  <a:lnTo>
                    <a:pt x="46515" y="147241"/>
                  </a:lnTo>
                  <a:lnTo>
                    <a:pt x="82925" y="181676"/>
                  </a:lnTo>
                  <a:lnTo>
                    <a:pt x="123692" y="211006"/>
                  </a:lnTo>
                  <a:lnTo>
                    <a:pt x="168303" y="234715"/>
                  </a:lnTo>
                  <a:lnTo>
                    <a:pt x="216247" y="252289"/>
                  </a:lnTo>
                  <a:lnTo>
                    <a:pt x="267012" y="263211"/>
                  </a:lnTo>
                  <a:lnTo>
                    <a:pt x="320085" y="266967"/>
                  </a:lnTo>
                  <a:lnTo>
                    <a:pt x="369445" y="263711"/>
                  </a:lnTo>
                  <a:lnTo>
                    <a:pt x="416845" y="254225"/>
                  </a:lnTo>
                  <a:lnTo>
                    <a:pt x="461876" y="238931"/>
                  </a:lnTo>
                  <a:lnTo>
                    <a:pt x="504124" y="218252"/>
                  </a:lnTo>
                  <a:lnTo>
                    <a:pt x="535086" y="197924"/>
                  </a:lnTo>
                  <a:lnTo>
                    <a:pt x="398281" y="197924"/>
                  </a:lnTo>
                  <a:lnTo>
                    <a:pt x="373194" y="194754"/>
                  </a:lnTo>
                  <a:lnTo>
                    <a:pt x="348357" y="187901"/>
                  </a:lnTo>
                  <a:lnTo>
                    <a:pt x="324006" y="179033"/>
                  </a:lnTo>
                  <a:lnTo>
                    <a:pt x="281504" y="159590"/>
                  </a:lnTo>
                  <a:lnTo>
                    <a:pt x="252841" y="148478"/>
                  </a:lnTo>
                  <a:lnTo>
                    <a:pt x="233986" y="142480"/>
                  </a:lnTo>
                  <a:lnTo>
                    <a:pt x="221201" y="138596"/>
                  </a:lnTo>
                  <a:lnTo>
                    <a:pt x="214027" y="135023"/>
                  </a:lnTo>
                  <a:lnTo>
                    <a:pt x="212005" y="129955"/>
                  </a:lnTo>
                  <a:lnTo>
                    <a:pt x="216646" y="125457"/>
                  </a:lnTo>
                  <a:lnTo>
                    <a:pt x="434079" y="125457"/>
                  </a:lnTo>
                  <a:lnTo>
                    <a:pt x="434004" y="124567"/>
                  </a:lnTo>
                  <a:lnTo>
                    <a:pt x="409763" y="103405"/>
                  </a:lnTo>
                  <a:lnTo>
                    <a:pt x="376907" y="89851"/>
                  </a:lnTo>
                  <a:lnTo>
                    <a:pt x="348545" y="82794"/>
                  </a:lnTo>
                  <a:lnTo>
                    <a:pt x="320197" y="73381"/>
                  </a:lnTo>
                  <a:lnTo>
                    <a:pt x="294735" y="58807"/>
                  </a:lnTo>
                  <a:lnTo>
                    <a:pt x="270286" y="42138"/>
                  </a:lnTo>
                  <a:lnTo>
                    <a:pt x="244978" y="26440"/>
                  </a:lnTo>
                  <a:lnTo>
                    <a:pt x="207544" y="9883"/>
                  </a:lnTo>
                  <a:lnTo>
                    <a:pt x="174507" y="1751"/>
                  </a:lnTo>
                  <a:lnTo>
                    <a:pt x="145717" y="14"/>
                  </a:lnTo>
                  <a:close/>
                </a:path>
                <a:path w="641984" h="267334">
                  <a:moveTo>
                    <a:pt x="429241" y="0"/>
                  </a:moveTo>
                  <a:lnTo>
                    <a:pt x="414376" y="3174"/>
                  </a:lnTo>
                  <a:lnTo>
                    <a:pt x="397905" y="13860"/>
                  </a:lnTo>
                  <a:lnTo>
                    <a:pt x="357307" y="45830"/>
                  </a:lnTo>
                  <a:lnTo>
                    <a:pt x="334399" y="62093"/>
                  </a:lnTo>
                  <a:lnTo>
                    <a:pt x="347467" y="67101"/>
                  </a:lnTo>
                  <a:lnTo>
                    <a:pt x="365049" y="71721"/>
                  </a:lnTo>
                  <a:lnTo>
                    <a:pt x="387509" y="78117"/>
                  </a:lnTo>
                  <a:lnTo>
                    <a:pt x="415213" y="88449"/>
                  </a:lnTo>
                  <a:lnTo>
                    <a:pt x="440360" y="105330"/>
                  </a:lnTo>
                  <a:lnTo>
                    <a:pt x="454028" y="127910"/>
                  </a:lnTo>
                  <a:lnTo>
                    <a:pt x="455113" y="153224"/>
                  </a:lnTo>
                  <a:lnTo>
                    <a:pt x="442511" y="178310"/>
                  </a:lnTo>
                  <a:lnTo>
                    <a:pt x="421943" y="193685"/>
                  </a:lnTo>
                  <a:lnTo>
                    <a:pt x="398281" y="197924"/>
                  </a:lnTo>
                  <a:lnTo>
                    <a:pt x="535086" y="197924"/>
                  </a:lnTo>
                  <a:lnTo>
                    <a:pt x="543180" y="192611"/>
                  </a:lnTo>
                  <a:lnTo>
                    <a:pt x="578630" y="162429"/>
                  </a:lnTo>
                  <a:lnTo>
                    <a:pt x="610064" y="128129"/>
                  </a:lnTo>
                  <a:lnTo>
                    <a:pt x="633193" y="95590"/>
                  </a:lnTo>
                  <a:lnTo>
                    <a:pt x="540173" y="95590"/>
                  </a:lnTo>
                  <a:lnTo>
                    <a:pt x="545449" y="89200"/>
                  </a:lnTo>
                  <a:lnTo>
                    <a:pt x="553377" y="79120"/>
                  </a:lnTo>
                  <a:lnTo>
                    <a:pt x="561415" y="68454"/>
                  </a:lnTo>
                  <a:lnTo>
                    <a:pt x="563607" y="65266"/>
                  </a:lnTo>
                  <a:lnTo>
                    <a:pt x="483023" y="65266"/>
                  </a:lnTo>
                  <a:lnTo>
                    <a:pt x="488036" y="59466"/>
                  </a:lnTo>
                  <a:lnTo>
                    <a:pt x="495458" y="50000"/>
                  </a:lnTo>
                  <a:lnTo>
                    <a:pt x="499925" y="44042"/>
                  </a:lnTo>
                  <a:lnTo>
                    <a:pt x="424564" y="44042"/>
                  </a:lnTo>
                  <a:lnTo>
                    <a:pt x="428386" y="40398"/>
                  </a:lnTo>
                  <a:lnTo>
                    <a:pt x="437537" y="29508"/>
                  </a:lnTo>
                  <a:lnTo>
                    <a:pt x="441087" y="25623"/>
                  </a:lnTo>
                  <a:lnTo>
                    <a:pt x="445641" y="14132"/>
                  </a:lnTo>
                  <a:lnTo>
                    <a:pt x="440677" y="4621"/>
                  </a:lnTo>
                  <a:lnTo>
                    <a:pt x="429241" y="0"/>
                  </a:lnTo>
                  <a:close/>
                </a:path>
                <a:path w="641984" h="267334">
                  <a:moveTo>
                    <a:pt x="434079" y="125457"/>
                  </a:moveTo>
                  <a:lnTo>
                    <a:pt x="216646" y="125457"/>
                  </a:lnTo>
                  <a:lnTo>
                    <a:pt x="228099" y="125539"/>
                  </a:lnTo>
                  <a:lnTo>
                    <a:pt x="243901" y="129034"/>
                  </a:lnTo>
                  <a:lnTo>
                    <a:pt x="261595" y="134772"/>
                  </a:lnTo>
                  <a:lnTo>
                    <a:pt x="345461" y="168838"/>
                  </a:lnTo>
                  <a:lnTo>
                    <a:pt x="384659" y="179653"/>
                  </a:lnTo>
                  <a:lnTo>
                    <a:pt x="416417" y="177149"/>
                  </a:lnTo>
                  <a:lnTo>
                    <a:pt x="436522" y="154447"/>
                  </a:lnTo>
                  <a:lnTo>
                    <a:pt x="434079" y="125457"/>
                  </a:lnTo>
                  <a:close/>
                </a:path>
                <a:path w="641984" h="267334">
                  <a:moveTo>
                    <a:pt x="617945" y="51035"/>
                  </a:moveTo>
                  <a:lnTo>
                    <a:pt x="568495" y="72326"/>
                  </a:lnTo>
                  <a:lnTo>
                    <a:pt x="543304" y="95003"/>
                  </a:lnTo>
                  <a:lnTo>
                    <a:pt x="540173" y="95590"/>
                  </a:lnTo>
                  <a:lnTo>
                    <a:pt x="633193" y="95590"/>
                  </a:lnTo>
                  <a:lnTo>
                    <a:pt x="637070" y="90135"/>
                  </a:lnTo>
                  <a:lnTo>
                    <a:pt x="641365" y="72893"/>
                  </a:lnTo>
                  <a:lnTo>
                    <a:pt x="634148" y="58654"/>
                  </a:lnTo>
                  <a:lnTo>
                    <a:pt x="617945" y="51035"/>
                  </a:lnTo>
                  <a:close/>
                </a:path>
                <a:path w="641984" h="267334">
                  <a:moveTo>
                    <a:pt x="545908" y="25482"/>
                  </a:moveTo>
                  <a:lnTo>
                    <a:pt x="524843" y="31456"/>
                  </a:lnTo>
                  <a:lnTo>
                    <a:pt x="515348" y="38327"/>
                  </a:lnTo>
                  <a:lnTo>
                    <a:pt x="504629" y="47773"/>
                  </a:lnTo>
                  <a:lnTo>
                    <a:pt x="494296" y="57343"/>
                  </a:lnTo>
                  <a:lnTo>
                    <a:pt x="485955" y="64586"/>
                  </a:lnTo>
                  <a:lnTo>
                    <a:pt x="483023" y="65266"/>
                  </a:lnTo>
                  <a:lnTo>
                    <a:pt x="563607" y="65266"/>
                  </a:lnTo>
                  <a:lnTo>
                    <a:pt x="567020" y="60303"/>
                  </a:lnTo>
                  <a:lnTo>
                    <a:pt x="570466" y="44042"/>
                  </a:lnTo>
                  <a:lnTo>
                    <a:pt x="570564" y="43434"/>
                  </a:lnTo>
                  <a:lnTo>
                    <a:pt x="562353" y="30676"/>
                  </a:lnTo>
                  <a:lnTo>
                    <a:pt x="545908" y="25482"/>
                  </a:lnTo>
                  <a:close/>
                </a:path>
                <a:path w="641984" h="267334">
                  <a:moveTo>
                    <a:pt x="488265" y="4255"/>
                  </a:moveTo>
                  <a:lnTo>
                    <a:pt x="470772" y="9236"/>
                  </a:lnTo>
                  <a:lnTo>
                    <a:pt x="458920" y="17257"/>
                  </a:lnTo>
                  <a:lnTo>
                    <a:pt x="447865" y="26037"/>
                  </a:lnTo>
                  <a:lnTo>
                    <a:pt x="437304" y="34966"/>
                  </a:lnTo>
                  <a:lnTo>
                    <a:pt x="426930" y="43434"/>
                  </a:lnTo>
                  <a:lnTo>
                    <a:pt x="424564" y="44042"/>
                  </a:lnTo>
                  <a:lnTo>
                    <a:pt x="499925" y="44042"/>
                  </a:lnTo>
                  <a:lnTo>
                    <a:pt x="502985" y="39960"/>
                  </a:lnTo>
                  <a:lnTo>
                    <a:pt x="508310" y="32440"/>
                  </a:lnTo>
                  <a:lnTo>
                    <a:pt x="511131" y="18756"/>
                  </a:lnTo>
                  <a:lnTo>
                    <a:pt x="503084" y="8395"/>
                  </a:lnTo>
                  <a:lnTo>
                    <a:pt x="488265" y="42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A3F36A35-7D4B-A83B-5669-1CE7BECE6820}"/>
                </a:ext>
              </a:extLst>
            </p:cNvPr>
            <p:cNvSpPr/>
            <p:nvPr/>
          </p:nvSpPr>
          <p:spPr>
            <a:xfrm>
              <a:off x="19829786" y="1494505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90">
                  <a:moveTo>
                    <a:pt x="37998" y="0"/>
                  </a:moveTo>
                  <a:lnTo>
                    <a:pt x="21528" y="0"/>
                  </a:lnTo>
                  <a:lnTo>
                    <a:pt x="14523" y="2900"/>
                  </a:lnTo>
                  <a:lnTo>
                    <a:pt x="2900" y="14523"/>
                  </a:lnTo>
                  <a:lnTo>
                    <a:pt x="8" y="21507"/>
                  </a:lnTo>
                  <a:lnTo>
                    <a:pt x="0" y="38030"/>
                  </a:lnTo>
                  <a:lnTo>
                    <a:pt x="2879" y="45087"/>
                  </a:lnTo>
                  <a:lnTo>
                    <a:pt x="14439" y="56762"/>
                  </a:lnTo>
                  <a:lnTo>
                    <a:pt x="21475" y="59684"/>
                  </a:lnTo>
                  <a:lnTo>
                    <a:pt x="37998" y="59684"/>
                  </a:lnTo>
                  <a:lnTo>
                    <a:pt x="45035" y="56762"/>
                  </a:lnTo>
                  <a:lnTo>
                    <a:pt x="46172" y="55621"/>
                  </a:lnTo>
                  <a:lnTo>
                    <a:pt x="22617" y="55621"/>
                  </a:lnTo>
                  <a:lnTo>
                    <a:pt x="16554" y="53097"/>
                  </a:lnTo>
                  <a:lnTo>
                    <a:pt x="6617" y="43024"/>
                  </a:lnTo>
                  <a:lnTo>
                    <a:pt x="4135" y="36930"/>
                  </a:lnTo>
                  <a:lnTo>
                    <a:pt x="4135" y="22690"/>
                  </a:lnTo>
                  <a:lnTo>
                    <a:pt x="6638" y="16627"/>
                  </a:lnTo>
                  <a:lnTo>
                    <a:pt x="16627" y="6575"/>
                  </a:lnTo>
                  <a:lnTo>
                    <a:pt x="22669" y="4062"/>
                  </a:lnTo>
                  <a:lnTo>
                    <a:pt x="46203" y="4062"/>
                  </a:lnTo>
                  <a:lnTo>
                    <a:pt x="45035" y="2900"/>
                  </a:lnTo>
                  <a:lnTo>
                    <a:pt x="37998" y="0"/>
                  </a:lnTo>
                  <a:close/>
                </a:path>
                <a:path w="59690" h="59690">
                  <a:moveTo>
                    <a:pt x="46203" y="4062"/>
                  </a:moveTo>
                  <a:lnTo>
                    <a:pt x="36836" y="4062"/>
                  </a:lnTo>
                  <a:lnTo>
                    <a:pt x="42888" y="6575"/>
                  </a:lnTo>
                  <a:lnTo>
                    <a:pt x="52877" y="16627"/>
                  </a:lnTo>
                  <a:lnTo>
                    <a:pt x="55380" y="22690"/>
                  </a:lnTo>
                  <a:lnTo>
                    <a:pt x="55380" y="36930"/>
                  </a:lnTo>
                  <a:lnTo>
                    <a:pt x="52877" y="43024"/>
                  </a:lnTo>
                  <a:lnTo>
                    <a:pt x="42920" y="53097"/>
                  </a:lnTo>
                  <a:lnTo>
                    <a:pt x="36867" y="55621"/>
                  </a:lnTo>
                  <a:lnTo>
                    <a:pt x="46172" y="55621"/>
                  </a:lnTo>
                  <a:lnTo>
                    <a:pt x="56689" y="45056"/>
                  </a:lnTo>
                  <a:lnTo>
                    <a:pt x="59591" y="38030"/>
                  </a:lnTo>
                  <a:lnTo>
                    <a:pt x="59600" y="21507"/>
                  </a:lnTo>
                  <a:lnTo>
                    <a:pt x="56689" y="14491"/>
                  </a:lnTo>
                  <a:lnTo>
                    <a:pt x="46203" y="4062"/>
                  </a:lnTo>
                  <a:close/>
                </a:path>
                <a:path w="59690" h="59690">
                  <a:moveTo>
                    <a:pt x="33234" y="13287"/>
                  </a:moveTo>
                  <a:lnTo>
                    <a:pt x="17706" y="13287"/>
                  </a:lnTo>
                  <a:lnTo>
                    <a:pt x="17706" y="46030"/>
                  </a:lnTo>
                  <a:lnTo>
                    <a:pt x="23486" y="46030"/>
                  </a:lnTo>
                  <a:lnTo>
                    <a:pt x="23486" y="33150"/>
                  </a:lnTo>
                  <a:lnTo>
                    <a:pt x="40281" y="33150"/>
                  </a:lnTo>
                  <a:lnTo>
                    <a:pt x="39695" y="32292"/>
                  </a:lnTo>
                  <a:lnTo>
                    <a:pt x="37820" y="31224"/>
                  </a:lnTo>
                  <a:lnTo>
                    <a:pt x="35255" y="30815"/>
                  </a:lnTo>
                  <a:lnTo>
                    <a:pt x="37276" y="30491"/>
                  </a:lnTo>
                  <a:lnTo>
                    <a:pt x="38857" y="29957"/>
                  </a:lnTo>
                  <a:lnTo>
                    <a:pt x="40199" y="29088"/>
                  </a:lnTo>
                  <a:lnTo>
                    <a:pt x="23486" y="29088"/>
                  </a:lnTo>
                  <a:lnTo>
                    <a:pt x="23486" y="17224"/>
                  </a:lnTo>
                  <a:lnTo>
                    <a:pt x="42324" y="17224"/>
                  </a:lnTo>
                  <a:lnTo>
                    <a:pt x="41496" y="15873"/>
                  </a:lnTo>
                  <a:lnTo>
                    <a:pt x="36218" y="13674"/>
                  </a:lnTo>
                  <a:lnTo>
                    <a:pt x="33234" y="13287"/>
                  </a:lnTo>
                  <a:close/>
                </a:path>
                <a:path w="59690" h="59690">
                  <a:moveTo>
                    <a:pt x="40281" y="33150"/>
                  </a:moveTo>
                  <a:lnTo>
                    <a:pt x="31098" y="33150"/>
                  </a:lnTo>
                  <a:lnTo>
                    <a:pt x="33234" y="33506"/>
                  </a:lnTo>
                  <a:lnTo>
                    <a:pt x="36511" y="35423"/>
                  </a:lnTo>
                  <a:lnTo>
                    <a:pt x="37538" y="37925"/>
                  </a:lnTo>
                  <a:lnTo>
                    <a:pt x="37598" y="44794"/>
                  </a:lnTo>
                  <a:lnTo>
                    <a:pt x="37668" y="45359"/>
                  </a:lnTo>
                  <a:lnTo>
                    <a:pt x="37820" y="46030"/>
                  </a:lnTo>
                  <a:lnTo>
                    <a:pt x="43234" y="46030"/>
                  </a:lnTo>
                  <a:lnTo>
                    <a:pt x="42888" y="45359"/>
                  </a:lnTo>
                  <a:lnTo>
                    <a:pt x="42767" y="44291"/>
                  </a:lnTo>
                  <a:lnTo>
                    <a:pt x="42658" y="37443"/>
                  </a:lnTo>
                  <a:lnTo>
                    <a:pt x="42061" y="35758"/>
                  </a:lnTo>
                  <a:lnTo>
                    <a:pt x="40281" y="33150"/>
                  </a:lnTo>
                  <a:close/>
                </a:path>
                <a:path w="59690" h="59690">
                  <a:moveTo>
                    <a:pt x="42324" y="17224"/>
                  </a:moveTo>
                  <a:lnTo>
                    <a:pt x="31611" y="17224"/>
                  </a:lnTo>
                  <a:lnTo>
                    <a:pt x="33946" y="17632"/>
                  </a:lnTo>
                  <a:lnTo>
                    <a:pt x="36857" y="19255"/>
                  </a:lnTo>
                  <a:lnTo>
                    <a:pt x="37580" y="20858"/>
                  </a:lnTo>
                  <a:lnTo>
                    <a:pt x="37580" y="25758"/>
                  </a:lnTo>
                  <a:lnTo>
                    <a:pt x="36449" y="27465"/>
                  </a:lnTo>
                  <a:lnTo>
                    <a:pt x="32972" y="28847"/>
                  </a:lnTo>
                  <a:lnTo>
                    <a:pt x="31140" y="29088"/>
                  </a:lnTo>
                  <a:lnTo>
                    <a:pt x="40199" y="29088"/>
                  </a:lnTo>
                  <a:lnTo>
                    <a:pt x="42124" y="27842"/>
                  </a:lnTo>
                  <a:lnTo>
                    <a:pt x="43156" y="25758"/>
                  </a:lnTo>
                  <a:lnTo>
                    <a:pt x="43076" y="18449"/>
                  </a:lnTo>
                  <a:lnTo>
                    <a:pt x="42324" y="172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</p:spTree>
    <p:extLst>
      <p:ext uri="{BB962C8B-B14F-4D97-AF65-F5344CB8AC3E}">
        <p14:creationId xmlns:p14="http://schemas.microsoft.com/office/powerpoint/2010/main" val="3685022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B1EF0-A18F-4E99-A087-AFEB59C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1BE1-8326-4874-80C9-1DFDE079696A}" type="datetime1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4AE10-3AE4-4F94-BC39-58C136E6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90E28-06BD-438B-8E7A-D6DBAF26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DF37-7457-416C-AC33-695860844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05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21C6-65F8-4907-A75E-9C1C03484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2817467"/>
            <a:ext cx="9144000" cy="69249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9E1DD-730A-4598-83A7-7586DF9D8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2" indent="0" algn="ctr">
              <a:buNone/>
              <a:defRPr sz="1500"/>
            </a:lvl2pPr>
            <a:lvl3pPr marL="685883" indent="0" algn="ctr">
              <a:buNone/>
              <a:defRPr sz="1350"/>
            </a:lvl3pPr>
            <a:lvl4pPr marL="1028823" indent="0" algn="ctr">
              <a:buNone/>
              <a:defRPr sz="1200"/>
            </a:lvl4pPr>
            <a:lvl5pPr marL="1371765" indent="0" algn="ctr">
              <a:buNone/>
              <a:defRPr sz="1200"/>
            </a:lvl5pPr>
            <a:lvl6pPr marL="1714706" indent="0" algn="ctr">
              <a:buNone/>
              <a:defRPr sz="1200"/>
            </a:lvl6pPr>
            <a:lvl7pPr marL="2057647" indent="0" algn="ctr">
              <a:buNone/>
              <a:defRPr sz="1200"/>
            </a:lvl7pPr>
            <a:lvl8pPr marL="2400589" indent="0" algn="ctr">
              <a:buNone/>
              <a:defRPr sz="1200"/>
            </a:lvl8pPr>
            <a:lvl9pPr marL="274352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12343-8235-42CB-8274-8C09F352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2EA7-3DE7-407E-918F-93AD0CE5F3A6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AC7E0-B6D4-4415-8881-26D6CB4C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4F626-609C-49CE-B594-450D2785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DF37-7457-416C-AC33-695860844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25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CE06-C881-4EE7-A657-E4966254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45" y="835202"/>
            <a:ext cx="10841112" cy="2539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69067-BFB9-4513-9DCE-A0DB362A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C182-41FC-4512-B82F-78BC05A6D6AA}" type="datetime1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DE9E7-0F43-410D-91C7-FB443CD1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342DB-4AD4-4A91-A49E-6B3C1CE9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DF37-7457-416C-AC33-695860844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06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FFD4-5652-4767-AA22-C441E28A3072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82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1D2F-C98D-461D-8520-60E71130446C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58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87BB-EB42-4973-8108-1039EEE1ABEB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14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65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4EC1-07E7-46CE-BD4D-803A40CCC650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91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1087-2093-46ED-80DD-B57925DA0BA6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24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928F-6A83-4C93-A36D-60F2EFA718F5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91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3C038-2EBF-4E11-97BE-A953678E6045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81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6FE9EE0F-C015-4081-928C-E8179E40D797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30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A358-440B-44C9-943B-EE88A5D6669F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80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90F79-BD4F-4F71-871C-DADDFBF0601E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89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EE15-5B1D-4626-9E26-DE60EB9C79EE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923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90626" y="4723807"/>
            <a:ext cx="9810751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19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90626" y="575964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8"/>
            </a:lvl1pPr>
            <a:lvl2pPr marL="0" indent="120547" algn="ctr">
              <a:spcBef>
                <a:spcPts val="0"/>
              </a:spcBef>
              <a:buSzTx/>
              <a:buNone/>
              <a:defRPr sz="1688"/>
            </a:lvl2pPr>
            <a:lvl3pPr marL="0" indent="241093" algn="ctr">
              <a:spcBef>
                <a:spcPts val="0"/>
              </a:spcBef>
              <a:buSzTx/>
              <a:buNone/>
              <a:defRPr sz="1688"/>
            </a:lvl3pPr>
            <a:lvl4pPr marL="0" indent="361640" algn="ctr">
              <a:spcBef>
                <a:spcPts val="0"/>
              </a:spcBef>
              <a:buSzTx/>
              <a:buNone/>
              <a:defRPr sz="1688"/>
            </a:lvl4pPr>
            <a:lvl5pPr marL="0" indent="482186" algn="ctr">
              <a:spcBef>
                <a:spcPts val="0"/>
              </a:spcBef>
              <a:buSzTx/>
              <a:buNone/>
              <a:defRPr sz="1688"/>
            </a:lvl5pPr>
          </a:lstStyle>
          <a:p>
            <a:pPr lvl="0">
              <a:defRPr sz="1800"/>
            </a:pPr>
            <a:r>
              <a:rPr sz="1688"/>
              <a:t>Body Level One</a:t>
            </a:r>
          </a:p>
          <a:p>
            <a:pPr lvl="1">
              <a:defRPr sz="1800"/>
            </a:pPr>
            <a:r>
              <a:rPr sz="1688"/>
              <a:t>Body Level Two</a:t>
            </a:r>
          </a:p>
          <a:p>
            <a:pPr lvl="2">
              <a:defRPr sz="1800"/>
            </a:pPr>
            <a:r>
              <a:rPr sz="1688"/>
              <a:t>Body Level Three</a:t>
            </a:r>
          </a:p>
          <a:p>
            <a:pPr lvl="3">
              <a:defRPr sz="1800"/>
            </a:pPr>
            <a:r>
              <a:rPr sz="1688"/>
              <a:t>Body Level Four</a:t>
            </a:r>
          </a:p>
          <a:p>
            <a:pPr lvl="4">
              <a:defRPr sz="1800"/>
            </a:pPr>
            <a:r>
              <a:rPr sz="1688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5597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+ Sub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807482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61358"/>
            <a:ext cx="10972800" cy="474189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rgbClr val="595478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2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6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961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38656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77575"/>
            <a:ext cx="12192000" cy="44215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1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Presenter Name, XX, XXXX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0" y="1126671"/>
            <a:ext cx="12192000" cy="1950802"/>
          </a:xfrm>
          <a:prstGeom prst="rect">
            <a:avLst/>
          </a:prstGeom>
        </p:spPr>
        <p:txBody>
          <a:bodyPr vert="horz"/>
          <a:lstStyle>
            <a:lvl1pPr>
              <a:defRPr sz="4000" b="1" i="0">
                <a:solidFill>
                  <a:srgbClr val="595478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22037" y="5264828"/>
            <a:ext cx="6402915" cy="289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Name of Overall Event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1734" y="5926289"/>
            <a:ext cx="6402917" cy="3014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Location of Event Here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820587"/>
            <a:ext cx="12192000" cy="263673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800" b="0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Position Goes Here, Division Goes Here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146552"/>
            <a:ext cx="12192000" cy="263673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800" b="0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Presenter Location Goes Here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85215"/>
            <a:ext cx="12192000" cy="407325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90000"/>
              </a:lnSpc>
              <a:buNone/>
              <a:defRPr sz="1800" b="0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email@emailaddress.com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21733" y="5583036"/>
            <a:ext cx="6402915" cy="289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Name of Overall Event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1731" y="6251593"/>
            <a:ext cx="6402917" cy="30143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1600" b="0" i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14" name="Picture 13" descr="BHP_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20" y="5338412"/>
            <a:ext cx="2910213" cy="697910"/>
          </a:xfrm>
          <a:prstGeom prst="rect">
            <a:avLst/>
          </a:prstGeom>
        </p:spPr>
      </p:pic>
      <p:pic>
        <p:nvPicPr>
          <p:cNvPr id="15" name="Picture 14" descr="BHP_Tag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59" y="6288675"/>
            <a:ext cx="421441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2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itle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itle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411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itle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04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itle + Sub + Sing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807482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61358"/>
            <a:ext cx="10972800" cy="474189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rgbClr val="595478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8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+ Double Box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2230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4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tle + Sub + Double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807482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61358"/>
            <a:ext cx="10972800" cy="474189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rgbClr val="595478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1735887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chemeClr val="tx1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19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Only (Logo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540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Blank + Log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54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99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100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828328" y="5396592"/>
            <a:ext cx="4556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6F6486"/>
                </a:solidFill>
                <a:latin typeface="Open Sans"/>
                <a:ea typeface="Verdana" panose="020B0604030504040204" pitchFamily="34" charset="0"/>
                <a:cs typeface="Open Sans"/>
              </a:rPr>
              <a:t>www.betterhealthpartnership.org</a:t>
            </a:r>
          </a:p>
        </p:txBody>
      </p:sp>
    </p:spTree>
    <p:extLst>
      <p:ext uri="{BB962C8B-B14F-4D97-AF65-F5344CB8AC3E}">
        <p14:creationId xmlns:p14="http://schemas.microsoft.com/office/powerpoint/2010/main" val="3306876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Divider Slide">
    <p:bg>
      <p:bgPr>
        <a:solidFill>
          <a:srgbClr val="C822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 hasCustomPrompt="1"/>
          </p:nvPr>
        </p:nvSpPr>
        <p:spPr>
          <a:xfrm>
            <a:off x="0" y="2457450"/>
            <a:ext cx="12192000" cy="1755321"/>
          </a:xfrm>
          <a:prstGeom prst="rect">
            <a:avLst/>
          </a:prstGeom>
        </p:spPr>
        <p:txBody>
          <a:bodyPr vert="horz" anchor="ctr" anchorCtr="1"/>
          <a:lstStyle>
            <a:lvl1pPr algn="ctr">
              <a:defRPr sz="3200" b="1" i="0" baseline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Divider Slide</a:t>
            </a:r>
            <a:br>
              <a:rPr lang="en-US" dirty="0"/>
            </a:br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92937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itle + Single Box (Logo 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941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Title + Sub + Single Box (Logo 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807482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1097280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61358"/>
            <a:ext cx="10972800" cy="474189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rgbClr val="595478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55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Title + Double Box (Logo 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2230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76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Title + Sub + Double (Logo 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807482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3878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572078"/>
            <a:ext cx="10972800" cy="0"/>
          </a:xfrm>
          <a:prstGeom prst="line">
            <a:avLst/>
          </a:prstGeom>
          <a:ln w="12700">
            <a:solidFill>
              <a:srgbClr val="7778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61358"/>
            <a:ext cx="10972800" cy="474189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rgbClr val="595478"/>
                </a:solidFill>
                <a:latin typeface="Open Sans"/>
                <a:cs typeface="Open Sans"/>
              </a:defRPr>
            </a:lvl1pPr>
            <a:lvl2pPr marL="457200" indent="0">
              <a:buNone/>
              <a:defRPr>
                <a:solidFill>
                  <a:srgbClr val="77787B"/>
                </a:solidFill>
                <a:latin typeface="Verdana"/>
                <a:cs typeface="Verdana"/>
              </a:defRPr>
            </a:lvl2pPr>
            <a:lvl3pPr>
              <a:defRPr>
                <a:solidFill>
                  <a:srgbClr val="77787B"/>
                </a:solidFill>
                <a:latin typeface="Verdana"/>
                <a:cs typeface="Verdana"/>
              </a:defRPr>
            </a:lvl3pPr>
            <a:lvl4pPr>
              <a:defRPr>
                <a:solidFill>
                  <a:srgbClr val="77787B"/>
                </a:solidFill>
                <a:latin typeface="Verdana"/>
                <a:cs typeface="Verdana"/>
              </a:defRPr>
            </a:lvl4pPr>
            <a:lvl5pPr>
              <a:defRPr>
                <a:solidFill>
                  <a:srgbClr val="77787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1735887"/>
            <a:ext cx="5364480" cy="403190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2400" b="0" i="0" baseline="0">
                <a:solidFill>
                  <a:srgbClr val="77787B"/>
                </a:solidFill>
                <a:latin typeface="Open Sans"/>
                <a:cs typeface="Open Sans"/>
              </a:defRPr>
            </a:lvl1pPr>
            <a:lvl2pPr marL="457200" indent="0">
              <a:buNone/>
              <a:defRPr sz="1600">
                <a:latin typeface="Verdana"/>
                <a:cs typeface="Verdana"/>
              </a:defRPr>
            </a:lvl2pPr>
            <a:lvl3pPr marL="914400" indent="0">
              <a:buNone/>
              <a:defRPr sz="1600">
                <a:latin typeface="Verdana"/>
                <a:cs typeface="Verdana"/>
              </a:defRPr>
            </a:lvl3pPr>
            <a:lvl4pPr marL="1371600" indent="0">
              <a:buNone/>
              <a:defRPr sz="1600">
                <a:latin typeface="Verdana"/>
                <a:cs typeface="Verdana"/>
              </a:defRPr>
            </a:lvl4pPr>
            <a:lvl5pPr marL="1828800" indent="0">
              <a:buNone/>
              <a:defRPr sz="16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Copy goes here</a:t>
            </a:r>
          </a:p>
          <a:p>
            <a:pPr lvl="0"/>
            <a:endParaRPr lang="en-US" dirty="0"/>
          </a:p>
        </p:txBody>
      </p:sp>
      <p:pic>
        <p:nvPicPr>
          <p:cNvPr id="8" name="Picture 7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30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Title Only (Logo 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85513"/>
            <a:ext cx="10972800" cy="1218746"/>
          </a:xfrm>
          <a:prstGeom prst="rect">
            <a:avLst/>
          </a:prstGeom>
        </p:spPr>
        <p:txBody>
          <a:bodyPr anchor="ctr" anchorCtr="1"/>
          <a:lstStyle>
            <a:lvl1pPr>
              <a:defRPr sz="3600" b="1" i="0">
                <a:solidFill>
                  <a:srgbClr val="C82257"/>
                </a:solidFill>
                <a:latin typeface="Open Sans"/>
                <a:ea typeface="Verdana" panose="020B0604030504040204" pitchFamily="34" charset="0"/>
                <a:cs typeface="Open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1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Blank + Log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HP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" y="5898269"/>
            <a:ext cx="2910213" cy="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07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F1336"/>
                </a:solidFill>
                <a:latin typeface="Open Sans" panose="020B060603050402020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/>
              </a:defRPr>
            </a:lvl1pPr>
            <a:lvl2pPr>
              <a:defRPr>
                <a:latin typeface="Open Sans" panose="020B0606030504020204"/>
              </a:defRPr>
            </a:lvl2pPr>
            <a:lvl3pPr>
              <a:defRPr>
                <a:latin typeface="Open Sans" panose="020B0606030504020204"/>
              </a:defRPr>
            </a:lvl3pPr>
            <a:lvl4pPr>
              <a:defRPr>
                <a:latin typeface="Open Sans" panose="020B0606030504020204"/>
              </a:defRPr>
            </a:lvl4pPr>
            <a:lvl5pPr>
              <a:defRPr>
                <a:latin typeface="Open Sans" panose="020B0606030504020204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8F3C-3170-4BED-9738-26CA3A62C31E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8007E-38DE-4056-B817-2DAB6A9D44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AED4C9-7B3A-49A3-8E86-A6115D53BD01}"/>
              </a:ext>
            </a:extLst>
          </p:cNvPr>
          <p:cNvSpPr/>
          <p:nvPr userDrawn="1"/>
        </p:nvSpPr>
        <p:spPr>
          <a:xfrm>
            <a:off x="11035022" y="6064473"/>
            <a:ext cx="613495" cy="6134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A148C05-6830-4108-9F36-C76AA2550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" y="6152996"/>
            <a:ext cx="1069545" cy="426239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9CBAB92A-D716-4411-9F03-F86C014E01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96" y="5852160"/>
            <a:ext cx="1367304" cy="10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0928D-64C7-444E-96A8-7DA41F2714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3744-5A91-4047-987F-60F4E9433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7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2CAF-7C42-4E8B-B409-2AC710DC3A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1C757-17D7-4A55-8138-71EEDE7BA0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6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BBE6A-4C86-4483-A82A-A6AD4B90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9FAED-37A1-448A-982C-241DCA20A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9C547-1E0F-4D50-B8AF-B7C078870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4A52-54CC-45BB-B569-C907863351B4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5211C-B420-4755-AF47-C8F723B20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03580-A907-4EB9-A3B9-9B7DEC67B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1F54B-B919-422E-BF90-765A30A90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445" y="835202"/>
            <a:ext cx="10841112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FF5600"/>
                </a:solidFill>
                <a:latin typeface="League Gothic"/>
                <a:cs typeface="League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4"/>
            <a:ext cx="39014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2021 United Way of Greater Cleveland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4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0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/>
  <p:txStyles>
    <p:titleStyle>
      <a:lvl1pPr eaLnBrk="1" hangingPunct="1">
        <a:defRPr cap="all" baseline="0"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07970" eaLnBrk="1" hangingPunct="1">
        <a:defRPr>
          <a:latin typeface="+mn-lt"/>
          <a:ea typeface="+mn-ea"/>
          <a:cs typeface="+mn-cs"/>
        </a:defRPr>
      </a:lvl2pPr>
      <a:lvl3pPr marL="415938" eaLnBrk="1" hangingPunct="1">
        <a:defRPr>
          <a:latin typeface="+mn-lt"/>
          <a:ea typeface="+mn-ea"/>
          <a:cs typeface="+mn-cs"/>
        </a:defRPr>
      </a:lvl3pPr>
      <a:lvl4pPr marL="623907" eaLnBrk="1" hangingPunct="1">
        <a:defRPr>
          <a:latin typeface="+mn-lt"/>
          <a:ea typeface="+mn-ea"/>
          <a:cs typeface="+mn-cs"/>
        </a:defRPr>
      </a:lvl4pPr>
      <a:lvl5pPr marL="831877" eaLnBrk="1" hangingPunct="1">
        <a:defRPr>
          <a:latin typeface="+mn-lt"/>
          <a:ea typeface="+mn-ea"/>
          <a:cs typeface="+mn-cs"/>
        </a:defRPr>
      </a:lvl5pPr>
      <a:lvl6pPr marL="1039846" eaLnBrk="1" hangingPunct="1">
        <a:defRPr>
          <a:latin typeface="+mn-lt"/>
          <a:ea typeface="+mn-ea"/>
          <a:cs typeface="+mn-cs"/>
        </a:defRPr>
      </a:lvl6pPr>
      <a:lvl7pPr marL="1247815" eaLnBrk="1" hangingPunct="1">
        <a:defRPr>
          <a:latin typeface="+mn-lt"/>
          <a:ea typeface="+mn-ea"/>
          <a:cs typeface="+mn-cs"/>
        </a:defRPr>
      </a:lvl7pPr>
      <a:lvl8pPr marL="1455784" eaLnBrk="1" hangingPunct="1">
        <a:defRPr>
          <a:latin typeface="+mn-lt"/>
          <a:ea typeface="+mn-ea"/>
          <a:cs typeface="+mn-cs"/>
        </a:defRPr>
      </a:lvl8pPr>
      <a:lvl9pPr marL="166375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07970" eaLnBrk="1" hangingPunct="1">
        <a:defRPr>
          <a:latin typeface="+mn-lt"/>
          <a:ea typeface="+mn-ea"/>
          <a:cs typeface="+mn-cs"/>
        </a:defRPr>
      </a:lvl2pPr>
      <a:lvl3pPr marL="415938" eaLnBrk="1" hangingPunct="1">
        <a:defRPr>
          <a:latin typeface="+mn-lt"/>
          <a:ea typeface="+mn-ea"/>
          <a:cs typeface="+mn-cs"/>
        </a:defRPr>
      </a:lvl3pPr>
      <a:lvl4pPr marL="623907" eaLnBrk="1" hangingPunct="1">
        <a:defRPr>
          <a:latin typeface="+mn-lt"/>
          <a:ea typeface="+mn-ea"/>
          <a:cs typeface="+mn-cs"/>
        </a:defRPr>
      </a:lvl4pPr>
      <a:lvl5pPr marL="831877" eaLnBrk="1" hangingPunct="1">
        <a:defRPr>
          <a:latin typeface="+mn-lt"/>
          <a:ea typeface="+mn-ea"/>
          <a:cs typeface="+mn-cs"/>
        </a:defRPr>
      </a:lvl5pPr>
      <a:lvl6pPr marL="1039846" eaLnBrk="1" hangingPunct="1">
        <a:defRPr>
          <a:latin typeface="+mn-lt"/>
          <a:ea typeface="+mn-ea"/>
          <a:cs typeface="+mn-cs"/>
        </a:defRPr>
      </a:lvl6pPr>
      <a:lvl7pPr marL="1247815" eaLnBrk="1" hangingPunct="1">
        <a:defRPr>
          <a:latin typeface="+mn-lt"/>
          <a:ea typeface="+mn-ea"/>
          <a:cs typeface="+mn-cs"/>
        </a:defRPr>
      </a:lvl7pPr>
      <a:lvl8pPr marL="1455784" eaLnBrk="1" hangingPunct="1">
        <a:defRPr>
          <a:latin typeface="+mn-lt"/>
          <a:ea typeface="+mn-ea"/>
          <a:cs typeface="+mn-cs"/>
        </a:defRPr>
      </a:lvl8pPr>
      <a:lvl9pPr marL="1663754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F549D10-A322-4575-817E-B0373D52A41E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1020B5-CC6B-4489-A7A7-C0B9BA63CE8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27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736442"/>
            <a:ext cx="12192000" cy="137160"/>
          </a:xfrm>
          <a:prstGeom prst="rect">
            <a:avLst/>
          </a:prstGeom>
          <a:solidFill>
            <a:srgbClr val="C822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VCT_Marker_ID_7" hidden="1"/>
          <p:cNvSpPr/>
          <p:nvPr>
            <p:custDataLst>
              <p:tags r:id="rId23"/>
            </p:custDataLst>
          </p:nvPr>
        </p:nvSpPr>
        <p:spPr>
          <a:xfrm>
            <a:off x="1693334" y="127000"/>
            <a:ext cx="169333" cy="127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1463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webp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sshopperherder.com/guest-post-actioning-customer-discovery-interviews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iki.kr/w/%EB%B0%94%ED%86%A4%ED%84%B0%EC%B9%98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58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E047-4B8C-5479-FB86-E4C9E3A8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200" dirty="0"/>
            </a:br>
            <a:r>
              <a:rPr lang="en-US" sz="3200" dirty="0"/>
              <a:t>Ohio Health Improvement Zones: </a:t>
            </a:r>
            <a:br>
              <a:rPr lang="en-US" sz="3200" dirty="0"/>
            </a:br>
            <a:r>
              <a:rPr lang="en-US" sz="3200" dirty="0"/>
              <a:t>New Approaches to Achieving Health Equity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08A9A-90F7-79A9-94D4-20C2C9C4AF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396" y="1091819"/>
            <a:ext cx="10972800" cy="5194570"/>
          </a:xfrm>
        </p:spPr>
        <p:txBody>
          <a:bodyPr/>
          <a:lstStyle/>
          <a:p>
            <a:endParaRPr lang="en-US" b="1" dirty="0">
              <a:latin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</a:rPr>
              <a:t>Speakers:</a:t>
            </a:r>
          </a:p>
          <a:p>
            <a:endParaRPr lang="en-US" b="1" dirty="0">
              <a:latin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</a:endParaRPr>
          </a:p>
          <a:p>
            <a:endParaRPr lang="en-US" b="1" dirty="0">
              <a:latin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</a:rPr>
              <a:t>Learning Objectives: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Identify the factors that drive health outcomes and disparities in Ohio.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Articulate ways that the Ohio Health Improvement Zone projects address both the root causes of health disparities and communities’ immediate health related social needs.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Describe the importance of, and strategies to perform community-centered engagement.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b="1" dirty="0">
                <a:latin typeface="Open Sans" panose="020B0606030504020204" pitchFamily="34" charset="0"/>
              </a:rPr>
              <a:t>Speakers for this session have no disclosures to report.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A8F1D-57E4-CAE6-2A85-FEE80680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" y="2024657"/>
            <a:ext cx="7267853" cy="13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3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A43CB194-2A85-69DD-ED50-3058AB19FF76}"/>
              </a:ext>
            </a:extLst>
          </p:cNvPr>
          <p:cNvSpPr/>
          <p:nvPr/>
        </p:nvSpPr>
        <p:spPr>
          <a:xfrm>
            <a:off x="7988784" y="3719733"/>
            <a:ext cx="1146250" cy="5080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FE6E716-3042-CED2-5968-BC6AFC47B85E}"/>
              </a:ext>
            </a:extLst>
          </p:cNvPr>
          <p:cNvSpPr/>
          <p:nvPr/>
        </p:nvSpPr>
        <p:spPr>
          <a:xfrm>
            <a:off x="5115987" y="3727819"/>
            <a:ext cx="1146250" cy="508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1795A1D-D8DD-72A7-0239-653BF28234AC}"/>
              </a:ext>
            </a:extLst>
          </p:cNvPr>
          <p:cNvSpPr/>
          <p:nvPr/>
        </p:nvSpPr>
        <p:spPr>
          <a:xfrm>
            <a:off x="2297431" y="3727819"/>
            <a:ext cx="1146250" cy="5080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C90CC-120A-4BDB-A219-377CD3B0F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0058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800">
              <a:latin typeface="Century Gothic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800"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1100">
              <a:latin typeface="Century Gothic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0E67C6-F7AD-88AE-52ED-A0127E51AD75}"/>
              </a:ext>
            </a:extLst>
          </p:cNvPr>
          <p:cNvSpPr/>
          <p:nvPr/>
        </p:nvSpPr>
        <p:spPr>
          <a:xfrm>
            <a:off x="632837" y="2794258"/>
            <a:ext cx="2355855" cy="235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Century Gothic"/>
              </a:rPr>
              <a:t>Housing policies 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>
                <a:solidFill>
                  <a:schemeClr val="accent3"/>
                </a:solidFill>
                <a:latin typeface="Century Gothic" panose="020B0502020202020204" pitchFamily="34" charset="0"/>
              </a:rPr>
              <a:t>(redlining, predatory lending)</a:t>
            </a:r>
            <a:endParaRPr lang="en-US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BF0CB-0806-8A6B-667A-F05B125AF08E}"/>
              </a:ext>
            </a:extLst>
          </p:cNvPr>
          <p:cNvSpPr/>
          <p:nvPr/>
        </p:nvSpPr>
        <p:spPr>
          <a:xfrm>
            <a:off x="3443681" y="2794259"/>
            <a:ext cx="2363567" cy="23500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Century Gothic"/>
              </a:rPr>
              <a:t>Neighborhood segregation, concentrated poverty and disinvestment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8F0AE2-DECE-2DA2-A3D0-D4E0CE838290}"/>
              </a:ext>
            </a:extLst>
          </p:cNvPr>
          <p:cNvSpPr/>
          <p:nvPr/>
        </p:nvSpPr>
        <p:spPr>
          <a:xfrm>
            <a:off x="6262237" y="2784759"/>
            <a:ext cx="2363566" cy="23509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entury Gothic"/>
              </a:rPr>
              <a:t>Harmful community conditions 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(food deserts, unsafe/ unstable housing)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D6F845-BCB3-9045-C4C6-37736C1D9727}"/>
              </a:ext>
            </a:extLst>
          </p:cNvPr>
          <p:cNvSpPr/>
          <p:nvPr/>
        </p:nvSpPr>
        <p:spPr>
          <a:xfrm>
            <a:off x="9135036" y="2784759"/>
            <a:ext cx="2363567" cy="23509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Century Gothic"/>
              </a:rPr>
              <a:t>Health disparities</a:t>
            </a:r>
            <a:endParaRPr 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EC1AE-719E-D930-547B-DAA99F3E4F49}"/>
              </a:ext>
            </a:extLst>
          </p:cNvPr>
          <p:cNvSpPr txBox="1"/>
          <p:nvPr/>
        </p:nvSpPr>
        <p:spPr>
          <a:xfrm>
            <a:off x="196553" y="224081"/>
            <a:ext cx="1179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2"/>
                </a:solidFill>
                <a:latin typeface="Century Gothic" panose="020B0502020202020204" pitchFamily="34" charset="0"/>
              </a:rPr>
              <a:t>How policies can affect community conditions and health</a:t>
            </a:r>
          </a:p>
        </p:txBody>
      </p:sp>
      <p:pic>
        <p:nvPicPr>
          <p:cNvPr id="10" name="Graphic 9" descr="Home with solid fill">
            <a:extLst>
              <a:ext uri="{FF2B5EF4-FFF2-40B4-BE49-F238E27FC236}">
                <a16:creationId xmlns:a16="http://schemas.microsoft.com/office/drawing/2014/main" id="{237E4038-2E93-1EE1-3AA5-CD7CC094C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7568" y="2946220"/>
            <a:ext cx="713404" cy="713404"/>
          </a:xfrm>
          <a:prstGeom prst="rect">
            <a:avLst/>
          </a:prstGeom>
        </p:spPr>
      </p:pic>
      <p:pic>
        <p:nvPicPr>
          <p:cNvPr id="13" name="Graphic 12" descr="Medical with solid fill">
            <a:extLst>
              <a:ext uri="{FF2B5EF4-FFF2-40B4-BE49-F238E27FC236}">
                <a16:creationId xmlns:a16="http://schemas.microsoft.com/office/drawing/2014/main" id="{3FDD5BF9-557D-2BED-FBA7-24B20552F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6019" y="2946220"/>
            <a:ext cx="781599" cy="7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28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AAD02B-5FCC-41A4-88A2-48121AAE6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12" y="1470600"/>
            <a:ext cx="11630376" cy="5129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469" y="282781"/>
            <a:ext cx="11543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>
                <a:solidFill>
                  <a:srgbClr val="5E82AB"/>
                </a:solidFill>
                <a:latin typeface="Century Gothic" charset="0"/>
                <a:ea typeface="Century Gothic" charset="0"/>
                <a:cs typeface="Century Gothic" charset="0"/>
              </a:rPr>
              <a:t>Connection Between Racism and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C90CC-120A-4BDB-A219-377CD3B0F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0058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800">
              <a:latin typeface="Century Gothic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800"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>
              <a:spcBef>
                <a:spcPct val="0"/>
              </a:spcBef>
              <a:buNone/>
            </a:pPr>
            <a:endParaRPr lang="en-US" altLang="en-US" sz="1100">
              <a:latin typeface="Century Gothic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8E598-2034-4C2F-94D1-B1D28DE76A44}"/>
              </a:ext>
            </a:extLst>
          </p:cNvPr>
          <p:cNvSpPr/>
          <p:nvPr/>
        </p:nvSpPr>
        <p:spPr>
          <a:xfrm>
            <a:off x="558209" y="3495674"/>
            <a:ext cx="2051640" cy="584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2390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7C6697-1C5F-461A-99DD-94C4783E6A1F}"/>
              </a:ext>
            </a:extLst>
          </p:cNvPr>
          <p:cNvSpPr txBox="1"/>
          <p:nvPr/>
        </p:nvSpPr>
        <p:spPr>
          <a:xfrm>
            <a:off x="340079" y="151995"/>
            <a:ext cx="11511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the playing field was leveled...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A61027-CCE3-4877-8A23-7A92BA9AD07B}"/>
              </a:ext>
            </a:extLst>
          </p:cNvPr>
          <p:cNvSpPr txBox="1"/>
          <p:nvPr/>
        </p:nvSpPr>
        <p:spPr>
          <a:xfrm>
            <a:off x="531222" y="6330193"/>
            <a:ext cx="11916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Source: Health Policy Institute of Ohio.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2021 Health Value Dashboard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Equity Profiles. April 2021.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F30EB-AAF1-4E0E-AB2D-0BC35C7A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D91E6-31D4-4B04-B1D1-A42DC457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6" y="982992"/>
            <a:ext cx="11851923" cy="50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6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DE85C-6F28-4917-981C-5310DBCD9CB3}"/>
              </a:ext>
            </a:extLst>
          </p:cNvPr>
          <p:cNvSpPr txBox="1"/>
          <p:nvPr/>
        </p:nvSpPr>
        <p:spPr>
          <a:xfrm>
            <a:off x="159434" y="-40806"/>
            <a:ext cx="1187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>
                <a:solidFill>
                  <a:srgbClr val="5D8AB4"/>
                </a:solidFill>
                <a:latin typeface="Century Gothic" panose="020B0502020202020204" pitchFamily="34" charset="0"/>
              </a:rPr>
              <a:t>Food insecurity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6332B-E0FF-446C-BF47-A44690508F34}"/>
              </a:ext>
            </a:extLst>
          </p:cNvPr>
          <p:cNvSpPr txBox="1"/>
          <p:nvPr/>
        </p:nvSpPr>
        <p:spPr>
          <a:xfrm>
            <a:off x="159434" y="1122229"/>
            <a:ext cx="1170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entury Gothic" panose="020B0502020202020204" pitchFamily="34" charset="0"/>
              </a:rPr>
              <a:t>Families that "sometimes" or "often" cannot afford enough to eat </a:t>
            </a:r>
            <a:r>
              <a:rPr lang="en-US">
                <a:latin typeface="Century Gothic" panose="020B0502020202020204" pitchFamily="34" charset="0"/>
              </a:rPr>
              <a:t>Ohio, 2016-2019 </a:t>
            </a:r>
            <a:endParaRPr lang="en-US" sz="240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A9D9C-9F4A-48B0-BF3B-7F8D0061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9" y="1599615"/>
            <a:ext cx="9255113" cy="50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D29B6-E240-4D6A-99C4-16B597F88218}"/>
              </a:ext>
            </a:extLst>
          </p:cNvPr>
          <p:cNvSpPr txBox="1"/>
          <p:nvPr/>
        </p:nvSpPr>
        <p:spPr>
          <a:xfrm>
            <a:off x="408474" y="1561824"/>
            <a:ext cx="237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B89B4"/>
                </a:solidFill>
                <a:latin typeface="Century Gothic" panose="020B0502020202020204" pitchFamily="34" charset="0"/>
              </a:rPr>
              <a:t>By race/ethnicity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348E-FC3F-4D12-B642-F4F29E7228EA}"/>
              </a:ext>
            </a:extLst>
          </p:cNvPr>
          <p:cNvSpPr txBox="1"/>
          <p:nvPr/>
        </p:nvSpPr>
        <p:spPr>
          <a:xfrm>
            <a:off x="3527298" y="1561824"/>
            <a:ext cx="173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B89B4"/>
                </a:solidFill>
                <a:latin typeface="Century Gothic" panose="020B0502020202020204" pitchFamily="34" charset="0"/>
              </a:rPr>
              <a:t>By 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EE9A4-0781-4403-9391-85316B106828}"/>
              </a:ext>
            </a:extLst>
          </p:cNvPr>
          <p:cNvSpPr txBox="1"/>
          <p:nvPr/>
        </p:nvSpPr>
        <p:spPr>
          <a:xfrm>
            <a:off x="6549480" y="1566148"/>
            <a:ext cx="324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B89B4"/>
                </a:solidFill>
                <a:latin typeface="Century Gothic" panose="020B0502020202020204" pitchFamily="34" charset="0"/>
              </a:rPr>
              <a:t>By disability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9BB4A-06D8-40EC-9604-4878DF407FFF}"/>
              </a:ext>
            </a:extLst>
          </p:cNvPr>
          <p:cNvSpPr txBox="1"/>
          <p:nvPr/>
        </p:nvSpPr>
        <p:spPr>
          <a:xfrm>
            <a:off x="9790770" y="5698526"/>
            <a:ext cx="242353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latin typeface="Century Gothic" panose="020B0502020202020204" pitchFamily="34" charset="0"/>
              </a:rPr>
              <a:t>Source: </a:t>
            </a:r>
            <a:r>
              <a:rPr lang="en-US" sz="1050">
                <a:latin typeface="Century Gothic" panose="020B0502020202020204" pitchFamily="34" charset="0"/>
              </a:rPr>
              <a:t>Dr. Ani Ruhil, Ohio University Voinovich School of Leadership and Public Affairs, analysis of National Survey of Children's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8EFC3-7EF3-48FA-82B1-EFAC1556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>
                <a:solidFill>
                  <a:prstClr val="black"/>
                </a:solidFill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/>
            <a:endParaRPr lang="en-US" altLang="en-US" sz="110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B985FF-DC3C-4FB9-95AB-B678B5E2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79600"/>
          </a:xfrm>
        </p:spPr>
        <p:txBody>
          <a:bodyPr>
            <a:normAutofit/>
          </a:bodyPr>
          <a:lstStyle/>
          <a:p>
            <a:pPr marR="0" algn="l" rtl="0"/>
            <a:r>
              <a:rPr lang="en-US" sz="8000">
                <a:solidFill>
                  <a:srgbClr val="5A88B4"/>
                </a:solidFill>
                <a:latin typeface="Century Gothic" panose="020B0502020202020204" pitchFamily="34" charset="0"/>
              </a:rPr>
              <a:t>Improvement is possible</a:t>
            </a:r>
            <a:endParaRPr lang="en-US" sz="6000" b="1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4CD8E1-A187-4B6E-B0DB-261BDF68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50" y="1589449"/>
            <a:ext cx="7793349" cy="5093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8EFA1-F135-67C9-A773-071D24C8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>
                <a:solidFill>
                  <a:prstClr val="black"/>
                </a:solidFill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/>
            <a:endParaRPr lang="en-US" altLang="en-US" sz="110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16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A84FF-3246-2091-4AA9-A97E0A058ADE}"/>
              </a:ext>
            </a:extLst>
          </p:cNvPr>
          <p:cNvSpPr txBox="1"/>
          <p:nvPr/>
        </p:nvSpPr>
        <p:spPr>
          <a:xfrm>
            <a:off x="145839" y="157019"/>
            <a:ext cx="11900321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>
                <a:solidFill>
                  <a:schemeClr val="accent2"/>
                </a:solidFill>
                <a:latin typeface="Century Gothic" panose="020B0502020202020204" pitchFamily="34" charset="0"/>
              </a:rPr>
              <a:t>Ohio Health Improvement Zones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E90A8-CA10-F6C1-7B3E-5682B705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1" b="97652" l="1915" r="97447">
                        <a14:foregroundMark x1="6383" y1="9785" x2="4255" y2="79256"/>
                        <a14:foregroundMark x1="2340" y1="74951" x2="1915" y2="78669"/>
                        <a14:foregroundMark x1="23617" y1="89041" x2="40426" y2="90411"/>
                        <a14:foregroundMark x1="51277" y1="87084" x2="54468" y2="98043"/>
                        <a14:foregroundMark x1="88085" y1="65166" x2="93191" y2="3718"/>
                        <a14:foregroundMark x1="96170" y1="3131" x2="97447" y2="37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573" y="1141904"/>
            <a:ext cx="5064654" cy="53996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15D9F1-8C7D-BB95-6BCD-60B63FA8FEF8}"/>
              </a:ext>
            </a:extLst>
          </p:cNvPr>
          <p:cNvSpPr txBox="1"/>
          <p:nvPr/>
        </p:nvSpPr>
        <p:spPr>
          <a:xfrm>
            <a:off x="6751782" y="6077527"/>
            <a:ext cx="309418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>
                <a:latin typeface="Century Gothic"/>
              </a:rPr>
              <a:t>Source: Ohio Department of Health</a:t>
            </a:r>
            <a:endParaRPr lang="en-US" sz="1050" b="1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58DF8-510E-6876-4CC9-44A9012B7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>
                <a:solidFill>
                  <a:prstClr val="black"/>
                </a:solidFill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/>
            <a:endParaRPr lang="en-US" altLang="en-US" sz="110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03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4E6E70EB-AFAC-3342-B21D-F597D7606ED4}"/>
              </a:ext>
            </a:extLst>
          </p:cNvPr>
          <p:cNvSpPr txBox="1">
            <a:spLocks/>
          </p:cNvSpPr>
          <p:nvPr/>
        </p:nvSpPr>
        <p:spPr>
          <a:xfrm>
            <a:off x="-21857" y="0"/>
            <a:ext cx="12235713" cy="6858000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01C5B1D-BFE0-44FD-983B-151344E031E5}"/>
              </a:ext>
            </a:extLst>
          </p:cNvPr>
          <p:cNvSpPr txBox="1">
            <a:spLocks/>
          </p:cNvSpPr>
          <p:nvPr/>
        </p:nvSpPr>
        <p:spPr>
          <a:xfrm>
            <a:off x="-21857" y="5469393"/>
            <a:ext cx="12257570" cy="880607"/>
          </a:xfrm>
          <a:prstGeom prst="rect">
            <a:avLst/>
          </a:prstGeom>
          <a:solidFill>
            <a:srgbClr val="5E82AB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8852" name="Content Placeholder 2"/>
          <p:cNvSpPr>
            <a:spLocks noGrp="1"/>
          </p:cNvSpPr>
          <p:nvPr>
            <p:ph idx="1"/>
          </p:nvPr>
        </p:nvSpPr>
        <p:spPr>
          <a:xfrm>
            <a:off x="-43713" y="5462820"/>
            <a:ext cx="12235713" cy="4468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sz="6000" b="1">
                <a:solidFill>
                  <a:schemeClr val="bg1"/>
                </a:solidFill>
                <a:latin typeface="Century Gothic" pitchFamily="34" charset="0"/>
              </a:rPr>
              <a:t>www.hpio.net</a:t>
            </a:r>
            <a:endParaRPr lang="en-US" altLang="en-US" sz="5400" b="1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8" y="4365"/>
            <a:ext cx="2289393" cy="1768556"/>
          </a:xfrm>
          <a:prstGeom prst="rect">
            <a:avLst/>
          </a:prstGeom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>
          <a:xfrm>
            <a:off x="1911263" y="119299"/>
            <a:ext cx="9936622" cy="1634949"/>
          </a:xfrm>
        </p:spPr>
        <p:txBody>
          <a:bodyPr>
            <a:normAutofit/>
          </a:bodyPr>
          <a:lstStyle/>
          <a:p>
            <a:r>
              <a:rPr lang="en-US" altLang="en-US" sz="8800" b="1">
                <a:solidFill>
                  <a:schemeClr val="bg1"/>
                </a:solidFill>
                <a:latin typeface="Century Gothic" pitchFamily="34" charset="0"/>
              </a:rPr>
              <a:t>Connect with us</a:t>
            </a:r>
            <a:endParaRPr lang="en-US" altLang="en-US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B8D24-F2E5-CD41-A0A7-2A35729B3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090" y="6544535"/>
            <a:ext cx="9067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199BB1-BD93-4806-A8CA-9686352AEA96}"/>
              </a:ext>
            </a:extLst>
          </p:cNvPr>
          <p:cNvGrpSpPr/>
          <p:nvPr/>
        </p:nvGrpSpPr>
        <p:grpSpPr>
          <a:xfrm>
            <a:off x="6863937" y="1925246"/>
            <a:ext cx="5643815" cy="1960042"/>
            <a:chOff x="7250391" y="3218348"/>
            <a:chExt cx="5643815" cy="1960042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C9D28E7C-EBF9-EC43-87B1-4CE54B442261}"/>
                </a:ext>
              </a:extLst>
            </p:cNvPr>
            <p:cNvSpPr txBox="1">
              <a:spLocks/>
            </p:cNvSpPr>
            <p:nvPr/>
          </p:nvSpPr>
          <p:spPr>
            <a:xfrm>
              <a:off x="7250391" y="4121450"/>
              <a:ext cx="5643815" cy="10569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HPIO mailing list (link on our homepage, www.hpio.net)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Ohio Health Policy News (healthpolicynews.org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C5695D-CCDA-4A6A-89E8-1B47CC05417B}"/>
                </a:ext>
              </a:extLst>
            </p:cNvPr>
            <p:cNvSpPr txBox="1"/>
            <p:nvPr/>
          </p:nvSpPr>
          <p:spPr>
            <a:xfrm>
              <a:off x="7266028" y="3218348"/>
              <a:ext cx="5210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B1C9E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Email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F5264-528C-48D7-89F8-9F883215CA8F}"/>
              </a:ext>
            </a:extLst>
          </p:cNvPr>
          <p:cNvGrpSpPr/>
          <p:nvPr/>
        </p:nvGrpSpPr>
        <p:grpSpPr>
          <a:xfrm>
            <a:off x="751765" y="1873546"/>
            <a:ext cx="9787125" cy="2604371"/>
            <a:chOff x="923373" y="3200105"/>
            <a:chExt cx="9787125" cy="2604371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1ED467B-170F-724C-9941-43AE1D276977}"/>
                </a:ext>
              </a:extLst>
            </p:cNvPr>
            <p:cNvSpPr txBox="1">
              <a:spLocks/>
            </p:cNvSpPr>
            <p:nvPr/>
          </p:nvSpPr>
          <p:spPr>
            <a:xfrm>
              <a:off x="1806324" y="3851462"/>
              <a:ext cx="8904174" cy="19530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@HealthPolicyOH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linkedin.com/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healthpolicyohio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0524E-A782-8C42-BE74-D5BF7B83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951" y="4127678"/>
              <a:ext cx="643152" cy="522242"/>
            </a:xfrm>
            <a:prstGeom prst="rect">
              <a:avLst/>
            </a:prstGeom>
          </p:spPr>
        </p:pic>
        <p:pic>
          <p:nvPicPr>
            <p:cNvPr id="6" name="Picture 5" descr="A picture containing text, silhouette, vector graphics, clipart&#10;&#10;Description automatically generated">
              <a:extLst>
                <a:ext uri="{FF2B5EF4-FFF2-40B4-BE49-F238E27FC236}">
                  <a16:creationId xmlns:a16="http://schemas.microsoft.com/office/drawing/2014/main" id="{809892C6-4A03-4A9C-9173-2CB8FBD0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8" y="4904788"/>
              <a:ext cx="631181" cy="6141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1A3B2B-CDBA-4438-92F4-7B704736B59B}"/>
                </a:ext>
              </a:extLst>
            </p:cNvPr>
            <p:cNvSpPr txBox="1"/>
            <p:nvPr/>
          </p:nvSpPr>
          <p:spPr>
            <a:xfrm>
              <a:off x="923373" y="3200105"/>
              <a:ext cx="5210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B1C9E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Social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B1C9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5A6212-C784-49E5-B514-97C03630BA03}"/>
              </a:ext>
            </a:extLst>
          </p:cNvPr>
          <p:cNvSpPr txBox="1"/>
          <p:nvPr/>
        </p:nvSpPr>
        <p:spPr>
          <a:xfrm>
            <a:off x="5813608" y="4365919"/>
            <a:ext cx="6276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Century Gothic" pitchFamily="34" charset="0"/>
              </a:rPr>
              <a:t>Carrie Almasi</a:t>
            </a:r>
          </a:p>
          <a:p>
            <a:pPr algn="ctr"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Century Gothic" pitchFamily="34" charset="0"/>
              </a:rPr>
              <a:t>Health Policy Institute of Ohio</a:t>
            </a:r>
          </a:p>
          <a:p>
            <a:pPr algn="ctr"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Century Gothic" pitchFamily="34" charset="0"/>
              </a:rPr>
              <a:t>calmasi@healthpolicyohio.org</a:t>
            </a:r>
            <a:endParaRPr lang="en-US" sz="1800" b="1" cap="all" dirty="0">
              <a:solidFill>
                <a:srgbClr val="B1C9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9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807160-66FC-16AE-550C-485F8A0F720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326564" y="5443875"/>
            <a:ext cx="4197680" cy="1343445"/>
          </a:xfrm>
        </p:spPr>
        <p:txBody>
          <a:bodyPr/>
          <a:lstStyle/>
          <a:p>
            <a:pPr algn="l"/>
            <a:r>
              <a:rPr lang="en-US" sz="1455" b="1" dirty="0"/>
              <a:t>Shelby McGhee, MPH</a:t>
            </a:r>
          </a:p>
          <a:p>
            <a:pPr algn="l"/>
            <a:endParaRPr lang="en-US" sz="1455" dirty="0"/>
          </a:p>
          <a:p>
            <a:pPr algn="l"/>
            <a:r>
              <a:rPr lang="en-US" sz="1455" dirty="0"/>
              <a:t>Associate Director of Health and OHIZ Project Manager</a:t>
            </a:r>
          </a:p>
          <a:p>
            <a:pPr algn="l"/>
            <a:endParaRPr lang="en-US" sz="1455" dirty="0"/>
          </a:p>
          <a:p>
            <a:pPr algn="l"/>
            <a:r>
              <a:rPr lang="en-US" sz="1455" dirty="0"/>
              <a:t>United Way of Greater Cleveland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492555-62FF-1C0A-2D8A-C40F9BA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090" y="1111088"/>
            <a:ext cx="5176987" cy="3583032"/>
          </a:xfrm>
        </p:spPr>
        <p:txBody>
          <a:bodyPr/>
          <a:lstStyle/>
          <a:p>
            <a:pPr algn="l"/>
            <a:r>
              <a:rPr lang="en-US" sz="5821" dirty="0"/>
              <a:t>Ohio Health Improvement Zones</a:t>
            </a:r>
          </a:p>
        </p:txBody>
      </p:sp>
    </p:spTree>
    <p:extLst>
      <p:ext uri="{BB962C8B-B14F-4D97-AF65-F5344CB8AC3E}">
        <p14:creationId xmlns:p14="http://schemas.microsoft.com/office/powerpoint/2010/main" val="17912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8C53-3F9E-5A09-C1D0-C32C4EDC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908" y="261779"/>
            <a:ext cx="7822284" cy="577444"/>
          </a:xfrm>
        </p:spPr>
        <p:txBody>
          <a:bodyPr wrap="square"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96FCC-E823-F32D-5B8C-D7608B16140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637330" y="6377943"/>
            <a:ext cx="2926183" cy="167972"/>
          </a:xfrm>
        </p:spPr>
        <p:txBody>
          <a:bodyPr wrap="square">
            <a:normAutofit/>
          </a:bodyPr>
          <a:lstStyle/>
          <a:p>
            <a:pPr defTabSz="554492">
              <a:spcAft>
                <a:spcPts val="364"/>
              </a:spcAft>
            </a:pPr>
            <a:r>
              <a:rPr lang="en-US" sz="1092" dirty="0">
                <a:solidFill>
                  <a:srgbClr val="0C2669"/>
                </a:solidFill>
                <a:latin typeface="Roboto"/>
              </a:rPr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96905-3EB2-DFCD-3BE6-EC93E49F30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362342" y="6377940"/>
            <a:ext cx="2103194" cy="167972"/>
          </a:xfrm>
        </p:spPr>
        <p:txBody>
          <a:bodyPr wrap="square">
            <a:normAutofit/>
          </a:bodyPr>
          <a:lstStyle/>
          <a:p>
            <a:pPr defTabSz="554492">
              <a:spcAft>
                <a:spcPts val="364"/>
              </a:spcAft>
            </a:pPr>
            <a:fld id="{B6F15528-21DE-4FAA-801E-634DDDAF4B2B}" type="slidenum">
              <a:rPr lang="en-US" sz="1092">
                <a:solidFill>
                  <a:srgbClr val="0C2669"/>
                </a:solidFill>
                <a:latin typeface="Roboto"/>
              </a:rPr>
              <a:pPr defTabSz="554492">
                <a:spcAft>
                  <a:spcPts val="364"/>
                </a:spcAft>
              </a:pPr>
              <a:t>18</a:t>
            </a:fld>
            <a:endParaRPr lang="en-US" sz="1092">
              <a:solidFill>
                <a:srgbClr val="0C2669"/>
              </a:solidFill>
              <a:latin typeface="Roboto"/>
            </a:endParaRP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165782E-62F0-D11F-9A1E-2246B7CA66A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741084" y="1310734"/>
          <a:ext cx="8716417" cy="4846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5818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D611-2BA9-6A9E-5EEA-FA4E03AB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Ohio Health Improvement zones?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BB361-5964-4CD4-9C3D-77D1DAED589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F56C2-0454-FAC9-2385-37B49B77A6B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B00CDC5-6483-4C8E-BAE8-7327A00093F8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8C098-5C44-1915-2045-FBE199518A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0402F-0440-813A-6317-F1006E00B3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Developed by Ohio Department of Health to “provide flexible funding to establish or expand place-based initiatives seeking to address social determinants of health and improve healthy behaviors of residents through meaningful community engagement and cross sector collaboration”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Investing $6.89M in 26 projects across Ohio</a:t>
            </a:r>
          </a:p>
          <a:p>
            <a:pPr marL="1257414" lvl="2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Four projects in Cuyahoga County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Modeled after Rhode Island’s Health Equity Zones ($30M+ invested since 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0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35011" y="6502400"/>
            <a:ext cx="1222701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2021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4D59A-6B7B-4947-9A39-5D4BE3730C7D}"/>
              </a:ext>
            </a:extLst>
          </p:cNvPr>
          <p:cNvSpPr/>
          <p:nvPr/>
        </p:nvSpPr>
        <p:spPr>
          <a:xfrm>
            <a:off x="-35011" y="0"/>
            <a:ext cx="122270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8AB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CC348-C83F-48C7-8868-CFDDE6C0ABD6}"/>
              </a:ext>
            </a:extLst>
          </p:cNvPr>
          <p:cNvSpPr txBox="1"/>
          <p:nvPr/>
        </p:nvSpPr>
        <p:spPr>
          <a:xfrm>
            <a:off x="0" y="3335606"/>
            <a:ext cx="12192000" cy="40135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5700" dirty="0">
                <a:solidFill>
                  <a:schemeClr val="accent3"/>
                </a:solidFill>
                <a:latin typeface="Century Gothic" panose="020B0502020202020204" pitchFamily="34" charset="0"/>
                <a:ea typeface="+mn-lt"/>
                <a:cs typeface="+mn-lt"/>
              </a:rPr>
              <a:t>Ohio Health Improvement Zones </a:t>
            </a:r>
          </a:p>
          <a:p>
            <a:pPr algn="ctr">
              <a:defRPr/>
            </a:pPr>
            <a:r>
              <a:rPr lang="en-US" sz="4200" dirty="0">
                <a:solidFill>
                  <a:schemeClr val="bg1"/>
                </a:solidFill>
                <a:latin typeface="Century Gothic" panose="020B0502020202020204" pitchFamily="34" charset="0"/>
                <a:ea typeface="+mn-lt"/>
                <a:cs typeface="+mn-lt"/>
              </a:rPr>
              <a:t>New Approaches to Achieving Health Equity</a:t>
            </a:r>
            <a:endParaRPr lang="en-US" sz="4200" dirty="0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B1C9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October 21, 2022</a:t>
            </a:r>
          </a:p>
          <a:p>
            <a:pPr algn="ctr"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itchFamily="34" charset="0"/>
              </a:rPr>
              <a:t>Carrie Almasi</a:t>
            </a:r>
          </a:p>
          <a:p>
            <a:pPr algn="ctr"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itchFamily="34" charset="0"/>
              </a:rPr>
              <a:t>Health Policy Institute of Ohio</a:t>
            </a:r>
          </a:p>
          <a:p>
            <a:pPr algn="ctr"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Century Gothic" pitchFamily="34" charset="0"/>
              </a:rPr>
              <a:t>calmasi@healthpolicyohio.org</a:t>
            </a:r>
            <a:endParaRPr lang="en-US" sz="1400" b="1" cap="all" dirty="0">
              <a:solidFill>
                <a:srgbClr val="B1C9E8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B1C9E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Shape, logo&#10;&#10;Description automatically generated">
            <a:extLst>
              <a:ext uri="{FF2B5EF4-FFF2-40B4-BE49-F238E27FC236}">
                <a16:creationId xmlns:a16="http://schemas.microsoft.com/office/drawing/2014/main" id="{A552DCAE-26C2-4A6B-B7E0-DA9677946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20755" r="8136" b="15018"/>
          <a:stretch/>
        </p:blipFill>
        <p:spPr>
          <a:xfrm>
            <a:off x="4132304" y="276121"/>
            <a:ext cx="3755465" cy="299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222A6F-1DF0-4DA7-8D65-5D08CEC74326}"/>
              </a:ext>
            </a:extLst>
          </p:cNvPr>
          <p:cNvSpPr/>
          <p:nvPr/>
        </p:nvSpPr>
        <p:spPr>
          <a:xfrm>
            <a:off x="-35012" y="4992401"/>
            <a:ext cx="12227011" cy="92347"/>
          </a:xfrm>
          <a:prstGeom prst="rect">
            <a:avLst/>
          </a:prstGeom>
          <a:gradFill flip="none" rotWithShape="1">
            <a:gsLst>
              <a:gs pos="0">
                <a:srgbClr val="7C9ABA">
                  <a:shade val="30000"/>
                  <a:satMod val="115000"/>
                </a:srgbClr>
              </a:gs>
              <a:gs pos="50000">
                <a:srgbClr val="7C9ABA">
                  <a:shade val="67500"/>
                  <a:satMod val="115000"/>
                </a:srgbClr>
              </a:gs>
              <a:gs pos="100000">
                <a:srgbClr val="7C9AB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8AB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D0200-5922-4ED9-8901-A17A62D5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0989"/>
            <a:ext cx="12192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1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D611-2BA9-6A9E-5EEA-FA4E03AB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Ohio Health Improvement zones?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BB361-5964-4CD4-9C3D-77D1DAED589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F56C2-0454-FAC9-2385-37B49B77A6B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B00CDC5-6483-4C8E-BAE8-7327A00093F8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8C098-5C44-1915-2045-FBE199518A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0402F-0440-813A-6317-F1006E00B3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Census-tract level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Social Vulnerability Index score &gt; 0.75</a:t>
            </a:r>
          </a:p>
          <a:p>
            <a:pPr marL="800158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Represents vulnerability to “human suffering and financial loss in a disaster”</a:t>
            </a:r>
            <a:br>
              <a:rPr lang="en-US" sz="2000" dirty="0"/>
            </a:br>
            <a:endParaRPr lang="en-US" sz="2000" dirty="0"/>
          </a:p>
          <a:p>
            <a:pPr marL="800158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Comprises fifteen indicators in four themes:</a:t>
            </a:r>
          </a:p>
          <a:p>
            <a:pPr marL="1543221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Socioeconomic status</a:t>
            </a:r>
          </a:p>
          <a:p>
            <a:pPr marL="1543221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Household composition and disability</a:t>
            </a:r>
          </a:p>
          <a:p>
            <a:pPr marL="1543221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Minority status and language</a:t>
            </a:r>
          </a:p>
          <a:p>
            <a:pPr marL="1543221" lvl="3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Housing and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273503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Ohio Health Improvement zones?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09C9D-99BF-12E2-D19B-25535CE00A17}"/>
              </a:ext>
            </a:extLst>
          </p:cNvPr>
          <p:cNvSpPr txBox="1"/>
          <p:nvPr/>
        </p:nvSpPr>
        <p:spPr>
          <a:xfrm>
            <a:off x="2401580" y="6037906"/>
            <a:ext cx="7545655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2" dirty="0">
                <a:solidFill>
                  <a:schemeClr val="tx2"/>
                </a:solidFill>
              </a:rPr>
              <a:t>Source: Ohio Department of Health, https://odh.ohio.gov/know-our-programs/health-equity/health-improvement-zones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CC6C911-F013-3EFF-44C0-DAF355841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08" y="1709074"/>
            <a:ext cx="4705267" cy="392553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CE1358-DDB0-D1D8-F391-F65F80845B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63275" y="2115273"/>
            <a:ext cx="3799817" cy="3310061"/>
          </a:xfrm>
        </p:spPr>
        <p:txBody>
          <a:bodyPr/>
          <a:lstStyle/>
          <a:p>
            <a:pPr marL="277246" indent="-277246"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183" dirty="0"/>
              <a:t>Darker census tracts = higher SVI</a:t>
            </a:r>
          </a:p>
          <a:p>
            <a:pPr marL="277246" indent="-277246">
              <a:lnSpc>
                <a:spcPct val="150000"/>
              </a:lnSpc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183" dirty="0"/>
              <a:t>Strong association with redlining and history of disinvestment</a:t>
            </a:r>
          </a:p>
          <a:p>
            <a:pPr marL="277246" indent="-277246">
              <a:lnSpc>
                <a:spcPct val="150000"/>
              </a:lnSpc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183" dirty="0"/>
              <a:t>For ODH funding, tracts must be contiguous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358AB-86FA-2839-E60A-3C4550994D3E}"/>
              </a:ext>
            </a:extLst>
          </p:cNvPr>
          <p:cNvSpPr txBox="1"/>
          <p:nvPr/>
        </p:nvSpPr>
        <p:spPr>
          <a:xfrm>
            <a:off x="1728908" y="1408411"/>
            <a:ext cx="4705266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98" dirty="0">
                <a:solidFill>
                  <a:schemeClr val="tx2"/>
                </a:solidFill>
              </a:rPr>
              <a:t>SVI Scores by Census Tract, Cuyahoga County</a:t>
            </a:r>
          </a:p>
        </p:txBody>
      </p:sp>
    </p:spTree>
    <p:extLst>
      <p:ext uri="{BB962C8B-B14F-4D97-AF65-F5344CB8AC3E}">
        <p14:creationId xmlns:p14="http://schemas.microsoft.com/office/powerpoint/2010/main" val="347174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6B853-83AE-49D8-6C67-CEC58606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– Inception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69CD9-4C33-ED55-A502-E766B96BE3B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2021 United Way of Greater Cleveland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4666A-FFDF-C666-9689-22AEF27953A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B00CDC5-6483-4C8E-BAE8-7327A00093F8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34AD7-B2F7-142E-CCD0-C1E4A47A50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2FF69-EC7E-D069-6106-E3A41D52FD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Burten</a:t>
            </a:r>
            <a:r>
              <a:rPr lang="en-US" sz="2000" dirty="0"/>
              <a:t>, Bell, </a:t>
            </a:r>
            <a:r>
              <a:rPr lang="en-US" sz="2000" dirty="0" err="1"/>
              <a:t>Carr</a:t>
            </a:r>
            <a:r>
              <a:rPr lang="en-US" sz="2000" dirty="0"/>
              <a:t> Development, Inc. planned to conduct neighborhood-level Community Health Needs assessments, but had a funding gap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United Way runs 211, a crucial social service referral program, but is looking for ways to make referral better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Better Health Partnership runs Pathways Hub and has a stake in improved referral and navigation for clinical partners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51A98-8DB5-41BA-4DF6-A1DC95F3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584" y="3577987"/>
            <a:ext cx="2578832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73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2251DEE-0944-7FBC-7CC5-0754C1818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21143" r="3189" b="12469"/>
          <a:stretch/>
        </p:blipFill>
        <p:spPr>
          <a:xfrm>
            <a:off x="4637330" y="1724611"/>
            <a:ext cx="5740634" cy="3921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3171" y="1741452"/>
            <a:ext cx="2926183" cy="3921207"/>
          </a:xfrm>
        </p:spPr>
        <p:txBody>
          <a:bodyPr/>
          <a:lstStyle/>
          <a:p>
            <a:pPr marL="346558" indent="-34655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b="1" dirty="0"/>
              <a:t>Neighborhoods: </a:t>
            </a:r>
            <a:r>
              <a:rPr lang="en-US" sz="2426" dirty="0"/>
              <a:t>Central, Kinsman, and Buckeye</a:t>
            </a:r>
          </a:p>
          <a:p>
            <a:pPr marL="346558" indent="-34655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b="1" dirty="0"/>
              <a:t>Total funding: </a:t>
            </a:r>
            <a:r>
              <a:rPr lang="en-US" sz="2426" dirty="0"/>
              <a:t>$300,000</a:t>
            </a:r>
          </a:p>
          <a:p>
            <a:pPr marL="346558" indent="-34655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b="1" dirty="0"/>
              <a:t>Timeline: </a:t>
            </a:r>
            <a:r>
              <a:rPr lang="en-US" sz="2426" dirty="0"/>
              <a:t>July 2022 – May 2023</a:t>
            </a:r>
            <a:endParaRPr lang="en-US" sz="2426" b="1" dirty="0"/>
          </a:p>
          <a:p>
            <a:endParaRPr lang="en-US" sz="2426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5A90D5-8DC5-2990-15F2-04AB09C3ACF0}"/>
              </a:ext>
            </a:extLst>
          </p:cNvPr>
          <p:cNvSpPr/>
          <p:nvPr/>
        </p:nvSpPr>
        <p:spPr>
          <a:xfrm>
            <a:off x="7427560" y="3142126"/>
            <a:ext cx="1986380" cy="1119859"/>
          </a:xfrm>
          <a:custGeom>
            <a:avLst/>
            <a:gdLst>
              <a:gd name="connsiteX0" fmla="*/ 0 w 2958353"/>
              <a:gd name="connsiteY0" fmla="*/ 358588 h 1613647"/>
              <a:gd name="connsiteX1" fmla="*/ 143435 w 2958353"/>
              <a:gd name="connsiteY1" fmla="*/ 215153 h 1613647"/>
              <a:gd name="connsiteX2" fmla="*/ 197223 w 2958353"/>
              <a:gd name="connsiteY2" fmla="*/ 179294 h 1613647"/>
              <a:gd name="connsiteX3" fmla="*/ 268941 w 2958353"/>
              <a:gd name="connsiteY3" fmla="*/ 161365 h 1613647"/>
              <a:gd name="connsiteX4" fmla="*/ 376518 w 2958353"/>
              <a:gd name="connsiteY4" fmla="*/ 125506 h 1613647"/>
              <a:gd name="connsiteX5" fmla="*/ 591670 w 2958353"/>
              <a:gd name="connsiteY5" fmla="*/ 0 h 1613647"/>
              <a:gd name="connsiteX6" fmla="*/ 860612 w 2958353"/>
              <a:gd name="connsiteY6" fmla="*/ 17929 h 1613647"/>
              <a:gd name="connsiteX7" fmla="*/ 968188 w 2958353"/>
              <a:gd name="connsiteY7" fmla="*/ 71718 h 1613647"/>
              <a:gd name="connsiteX8" fmla="*/ 1039906 w 2958353"/>
              <a:gd name="connsiteY8" fmla="*/ 143435 h 1613647"/>
              <a:gd name="connsiteX9" fmla="*/ 1147482 w 2958353"/>
              <a:gd name="connsiteY9" fmla="*/ 251012 h 1613647"/>
              <a:gd name="connsiteX10" fmla="*/ 1201270 w 2958353"/>
              <a:gd name="connsiteY10" fmla="*/ 358588 h 1613647"/>
              <a:gd name="connsiteX11" fmla="*/ 1219200 w 2958353"/>
              <a:gd name="connsiteY11" fmla="*/ 412376 h 1613647"/>
              <a:gd name="connsiteX12" fmla="*/ 1362635 w 2958353"/>
              <a:gd name="connsiteY12" fmla="*/ 663388 h 1613647"/>
              <a:gd name="connsiteX13" fmla="*/ 1416423 w 2958353"/>
              <a:gd name="connsiteY13" fmla="*/ 681318 h 1613647"/>
              <a:gd name="connsiteX14" fmla="*/ 1721223 w 2958353"/>
              <a:gd name="connsiteY14" fmla="*/ 663388 h 1613647"/>
              <a:gd name="connsiteX15" fmla="*/ 1828800 w 2958353"/>
              <a:gd name="connsiteY15" fmla="*/ 645459 h 1613647"/>
              <a:gd name="connsiteX16" fmla="*/ 1918447 w 2958353"/>
              <a:gd name="connsiteY16" fmla="*/ 591671 h 1613647"/>
              <a:gd name="connsiteX17" fmla="*/ 1990165 w 2958353"/>
              <a:gd name="connsiteY17" fmla="*/ 537882 h 1613647"/>
              <a:gd name="connsiteX18" fmla="*/ 2043953 w 2958353"/>
              <a:gd name="connsiteY18" fmla="*/ 502024 h 1613647"/>
              <a:gd name="connsiteX19" fmla="*/ 2241176 w 2958353"/>
              <a:gd name="connsiteY19" fmla="*/ 430306 h 1613647"/>
              <a:gd name="connsiteX20" fmla="*/ 2671482 w 2958353"/>
              <a:gd name="connsiteY20" fmla="*/ 484094 h 1613647"/>
              <a:gd name="connsiteX21" fmla="*/ 2832847 w 2958353"/>
              <a:gd name="connsiteY21" fmla="*/ 609600 h 1613647"/>
              <a:gd name="connsiteX22" fmla="*/ 2886635 w 2958353"/>
              <a:gd name="connsiteY22" fmla="*/ 699247 h 1613647"/>
              <a:gd name="connsiteX23" fmla="*/ 2940423 w 2958353"/>
              <a:gd name="connsiteY23" fmla="*/ 860612 h 1613647"/>
              <a:gd name="connsiteX24" fmla="*/ 2958353 w 2958353"/>
              <a:gd name="connsiteY24" fmla="*/ 914400 h 1613647"/>
              <a:gd name="connsiteX25" fmla="*/ 2940423 w 2958353"/>
              <a:gd name="connsiteY25" fmla="*/ 1129553 h 1613647"/>
              <a:gd name="connsiteX26" fmla="*/ 2886635 w 2958353"/>
              <a:gd name="connsiteY26" fmla="*/ 1183341 h 1613647"/>
              <a:gd name="connsiteX27" fmla="*/ 2689412 w 2958353"/>
              <a:gd name="connsiteY27" fmla="*/ 1219200 h 1613647"/>
              <a:gd name="connsiteX28" fmla="*/ 2563906 w 2958353"/>
              <a:gd name="connsiteY28" fmla="*/ 1255059 h 1613647"/>
              <a:gd name="connsiteX29" fmla="*/ 2420470 w 2958353"/>
              <a:gd name="connsiteY29" fmla="*/ 1326776 h 1613647"/>
              <a:gd name="connsiteX30" fmla="*/ 2348753 w 2958353"/>
              <a:gd name="connsiteY30" fmla="*/ 1398494 h 1613647"/>
              <a:gd name="connsiteX31" fmla="*/ 2294965 w 2958353"/>
              <a:gd name="connsiteY31" fmla="*/ 1416424 h 1613647"/>
              <a:gd name="connsiteX32" fmla="*/ 2169459 w 2958353"/>
              <a:gd name="connsiteY32" fmla="*/ 1470212 h 1613647"/>
              <a:gd name="connsiteX33" fmla="*/ 2079812 w 2958353"/>
              <a:gd name="connsiteY33" fmla="*/ 1488141 h 1613647"/>
              <a:gd name="connsiteX34" fmla="*/ 2008094 w 2958353"/>
              <a:gd name="connsiteY34" fmla="*/ 1506071 h 1613647"/>
              <a:gd name="connsiteX35" fmla="*/ 1864659 w 2958353"/>
              <a:gd name="connsiteY35" fmla="*/ 1577788 h 1613647"/>
              <a:gd name="connsiteX36" fmla="*/ 1667435 w 2958353"/>
              <a:gd name="connsiteY36" fmla="*/ 1613647 h 1613647"/>
              <a:gd name="connsiteX37" fmla="*/ 1488141 w 2958353"/>
              <a:gd name="connsiteY37" fmla="*/ 1595718 h 1613647"/>
              <a:gd name="connsiteX38" fmla="*/ 1434353 w 2958353"/>
              <a:gd name="connsiteY38" fmla="*/ 1559859 h 1613647"/>
              <a:gd name="connsiteX39" fmla="*/ 1290918 w 2958353"/>
              <a:gd name="connsiteY39" fmla="*/ 1488141 h 1613647"/>
              <a:gd name="connsiteX40" fmla="*/ 1183341 w 2958353"/>
              <a:gd name="connsiteY40" fmla="*/ 1434353 h 1613647"/>
              <a:gd name="connsiteX41" fmla="*/ 1129553 w 2958353"/>
              <a:gd name="connsiteY41" fmla="*/ 1398494 h 1613647"/>
              <a:gd name="connsiteX42" fmla="*/ 1057835 w 2958353"/>
              <a:gd name="connsiteY42" fmla="*/ 1362635 h 1613647"/>
              <a:gd name="connsiteX43" fmla="*/ 860612 w 2958353"/>
              <a:gd name="connsiteY43" fmla="*/ 1219200 h 1613647"/>
              <a:gd name="connsiteX44" fmla="*/ 681318 w 2958353"/>
              <a:gd name="connsiteY44" fmla="*/ 1039906 h 1613647"/>
              <a:gd name="connsiteX45" fmla="*/ 609600 w 2958353"/>
              <a:gd name="connsiteY45" fmla="*/ 968188 h 1613647"/>
              <a:gd name="connsiteX46" fmla="*/ 502023 w 2958353"/>
              <a:gd name="connsiteY46" fmla="*/ 878541 h 1613647"/>
              <a:gd name="connsiteX47" fmla="*/ 304800 w 2958353"/>
              <a:gd name="connsiteY47" fmla="*/ 717176 h 1613647"/>
              <a:gd name="connsiteX48" fmla="*/ 268941 w 2958353"/>
              <a:gd name="connsiteY48" fmla="*/ 645459 h 1613647"/>
              <a:gd name="connsiteX49" fmla="*/ 215153 w 2958353"/>
              <a:gd name="connsiteY49" fmla="*/ 591671 h 1613647"/>
              <a:gd name="connsiteX50" fmla="*/ 179294 w 2958353"/>
              <a:gd name="connsiteY50" fmla="*/ 537882 h 1613647"/>
              <a:gd name="connsiteX51" fmla="*/ 125506 w 2958353"/>
              <a:gd name="connsiteY51" fmla="*/ 430306 h 1613647"/>
              <a:gd name="connsiteX52" fmla="*/ 71718 w 2958353"/>
              <a:gd name="connsiteY52" fmla="*/ 394447 h 1613647"/>
              <a:gd name="connsiteX53" fmla="*/ 53788 w 2958353"/>
              <a:gd name="connsiteY53" fmla="*/ 340659 h 16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958353" h="1613647">
                <a:moveTo>
                  <a:pt x="0" y="358588"/>
                </a:moveTo>
                <a:cubicBezTo>
                  <a:pt x="81649" y="256528"/>
                  <a:pt x="47926" y="283374"/>
                  <a:pt x="143435" y="215153"/>
                </a:cubicBezTo>
                <a:cubicBezTo>
                  <a:pt x="160970" y="202628"/>
                  <a:pt x="177417" y="187782"/>
                  <a:pt x="197223" y="179294"/>
                </a:cubicBezTo>
                <a:cubicBezTo>
                  <a:pt x="219872" y="169587"/>
                  <a:pt x="245339" y="168446"/>
                  <a:pt x="268941" y="161365"/>
                </a:cubicBezTo>
                <a:cubicBezTo>
                  <a:pt x="305146" y="150504"/>
                  <a:pt x="376518" y="125506"/>
                  <a:pt x="376518" y="125506"/>
                </a:cubicBezTo>
                <a:cubicBezTo>
                  <a:pt x="539666" y="3144"/>
                  <a:pt x="461973" y="32424"/>
                  <a:pt x="591670" y="0"/>
                </a:cubicBezTo>
                <a:cubicBezTo>
                  <a:pt x="681317" y="5976"/>
                  <a:pt x="771315" y="8007"/>
                  <a:pt x="860612" y="17929"/>
                </a:cubicBezTo>
                <a:cubicBezTo>
                  <a:pt x="897165" y="21990"/>
                  <a:pt x="941634" y="48958"/>
                  <a:pt x="968188" y="71718"/>
                </a:cubicBezTo>
                <a:cubicBezTo>
                  <a:pt x="993857" y="93720"/>
                  <a:pt x="1014237" y="121433"/>
                  <a:pt x="1039906" y="143435"/>
                </a:cubicBezTo>
                <a:cubicBezTo>
                  <a:pt x="1150015" y="237814"/>
                  <a:pt x="1037141" y="103889"/>
                  <a:pt x="1147482" y="251012"/>
                </a:cubicBezTo>
                <a:cubicBezTo>
                  <a:pt x="1192550" y="386210"/>
                  <a:pt x="1131757" y="219562"/>
                  <a:pt x="1201270" y="358588"/>
                </a:cubicBezTo>
                <a:cubicBezTo>
                  <a:pt x="1209722" y="375492"/>
                  <a:pt x="1211379" y="395171"/>
                  <a:pt x="1219200" y="412376"/>
                </a:cubicBezTo>
                <a:cubicBezTo>
                  <a:pt x="1221859" y="418225"/>
                  <a:pt x="1332482" y="653337"/>
                  <a:pt x="1362635" y="663388"/>
                </a:cubicBezTo>
                <a:lnTo>
                  <a:pt x="1416423" y="681318"/>
                </a:lnTo>
                <a:cubicBezTo>
                  <a:pt x="1518023" y="675341"/>
                  <a:pt x="1619830" y="672205"/>
                  <a:pt x="1721223" y="663388"/>
                </a:cubicBezTo>
                <a:cubicBezTo>
                  <a:pt x="1757440" y="660239"/>
                  <a:pt x="1794635" y="657882"/>
                  <a:pt x="1828800" y="645459"/>
                </a:cubicBezTo>
                <a:cubicBezTo>
                  <a:pt x="1861550" y="633550"/>
                  <a:pt x="1889451" y="611001"/>
                  <a:pt x="1918447" y="591671"/>
                </a:cubicBezTo>
                <a:cubicBezTo>
                  <a:pt x="1943311" y="575095"/>
                  <a:pt x="1965849" y="555251"/>
                  <a:pt x="1990165" y="537882"/>
                </a:cubicBezTo>
                <a:cubicBezTo>
                  <a:pt x="2007700" y="525357"/>
                  <a:pt x="2026024" y="513977"/>
                  <a:pt x="2043953" y="502024"/>
                </a:cubicBezTo>
                <a:cubicBezTo>
                  <a:pt x="2102817" y="413727"/>
                  <a:pt x="2076012" y="424189"/>
                  <a:pt x="2241176" y="430306"/>
                </a:cubicBezTo>
                <a:cubicBezTo>
                  <a:pt x="2394969" y="436002"/>
                  <a:pt x="2526014" y="459850"/>
                  <a:pt x="2671482" y="484094"/>
                </a:cubicBezTo>
                <a:cubicBezTo>
                  <a:pt x="2728292" y="521968"/>
                  <a:pt x="2786300" y="557881"/>
                  <a:pt x="2832847" y="609600"/>
                </a:cubicBezTo>
                <a:cubicBezTo>
                  <a:pt x="2856159" y="635503"/>
                  <a:pt x="2871050" y="668078"/>
                  <a:pt x="2886635" y="699247"/>
                </a:cubicBezTo>
                <a:cubicBezTo>
                  <a:pt x="2927849" y="781676"/>
                  <a:pt x="2917595" y="780715"/>
                  <a:pt x="2940423" y="860612"/>
                </a:cubicBezTo>
                <a:cubicBezTo>
                  <a:pt x="2945615" y="878784"/>
                  <a:pt x="2952376" y="896471"/>
                  <a:pt x="2958353" y="914400"/>
                </a:cubicBezTo>
                <a:cubicBezTo>
                  <a:pt x="2952376" y="986118"/>
                  <a:pt x="2958966" y="1060017"/>
                  <a:pt x="2940423" y="1129553"/>
                </a:cubicBezTo>
                <a:cubicBezTo>
                  <a:pt x="2933890" y="1154053"/>
                  <a:pt x="2908650" y="1170761"/>
                  <a:pt x="2886635" y="1183341"/>
                </a:cubicBezTo>
                <a:cubicBezTo>
                  <a:pt x="2858166" y="1199609"/>
                  <a:pt x="2694830" y="1218215"/>
                  <a:pt x="2689412" y="1219200"/>
                </a:cubicBezTo>
                <a:cubicBezTo>
                  <a:pt x="2652836" y="1225850"/>
                  <a:pt x="2600057" y="1241502"/>
                  <a:pt x="2563906" y="1255059"/>
                </a:cubicBezTo>
                <a:cubicBezTo>
                  <a:pt x="2507482" y="1276218"/>
                  <a:pt x="2465398" y="1288266"/>
                  <a:pt x="2420470" y="1326776"/>
                </a:cubicBezTo>
                <a:cubicBezTo>
                  <a:pt x="2394801" y="1348778"/>
                  <a:pt x="2376264" y="1378843"/>
                  <a:pt x="2348753" y="1398494"/>
                </a:cubicBezTo>
                <a:cubicBezTo>
                  <a:pt x="2333374" y="1409479"/>
                  <a:pt x="2312336" y="1408979"/>
                  <a:pt x="2294965" y="1416424"/>
                </a:cubicBezTo>
                <a:cubicBezTo>
                  <a:pt x="2223139" y="1447206"/>
                  <a:pt x="2236726" y="1453395"/>
                  <a:pt x="2169459" y="1470212"/>
                </a:cubicBezTo>
                <a:cubicBezTo>
                  <a:pt x="2139895" y="1477603"/>
                  <a:pt x="2109560" y="1481530"/>
                  <a:pt x="2079812" y="1488141"/>
                </a:cubicBezTo>
                <a:cubicBezTo>
                  <a:pt x="2055757" y="1493487"/>
                  <a:pt x="2032000" y="1500094"/>
                  <a:pt x="2008094" y="1506071"/>
                </a:cubicBezTo>
                <a:cubicBezTo>
                  <a:pt x="1947550" y="1546433"/>
                  <a:pt x="1944407" y="1553863"/>
                  <a:pt x="1864659" y="1577788"/>
                </a:cubicBezTo>
                <a:cubicBezTo>
                  <a:pt x="1833327" y="1587188"/>
                  <a:pt x="1692981" y="1609389"/>
                  <a:pt x="1667435" y="1613647"/>
                </a:cubicBezTo>
                <a:cubicBezTo>
                  <a:pt x="1607670" y="1607671"/>
                  <a:pt x="1546666" y="1609224"/>
                  <a:pt x="1488141" y="1595718"/>
                </a:cubicBezTo>
                <a:cubicBezTo>
                  <a:pt x="1467144" y="1590873"/>
                  <a:pt x="1453270" y="1570178"/>
                  <a:pt x="1434353" y="1559859"/>
                </a:cubicBezTo>
                <a:cubicBezTo>
                  <a:pt x="1387425" y="1534262"/>
                  <a:pt x="1338730" y="1512047"/>
                  <a:pt x="1290918" y="1488141"/>
                </a:cubicBezTo>
                <a:cubicBezTo>
                  <a:pt x="1255059" y="1470212"/>
                  <a:pt x="1216699" y="1456592"/>
                  <a:pt x="1183341" y="1434353"/>
                </a:cubicBezTo>
                <a:cubicBezTo>
                  <a:pt x="1165412" y="1422400"/>
                  <a:pt x="1148262" y="1409185"/>
                  <a:pt x="1129553" y="1398494"/>
                </a:cubicBezTo>
                <a:cubicBezTo>
                  <a:pt x="1106347" y="1385233"/>
                  <a:pt x="1081041" y="1375896"/>
                  <a:pt x="1057835" y="1362635"/>
                </a:cubicBezTo>
                <a:cubicBezTo>
                  <a:pt x="1010607" y="1335647"/>
                  <a:pt x="865175" y="1223155"/>
                  <a:pt x="860612" y="1219200"/>
                </a:cubicBezTo>
                <a:lnTo>
                  <a:pt x="681318" y="1039906"/>
                </a:lnTo>
                <a:cubicBezTo>
                  <a:pt x="657412" y="1016000"/>
                  <a:pt x="637730" y="986942"/>
                  <a:pt x="609600" y="968188"/>
                </a:cubicBezTo>
                <a:cubicBezTo>
                  <a:pt x="464321" y="871335"/>
                  <a:pt x="653881" y="1002788"/>
                  <a:pt x="502023" y="878541"/>
                </a:cubicBezTo>
                <a:cubicBezTo>
                  <a:pt x="474749" y="856226"/>
                  <a:pt x="342958" y="770597"/>
                  <a:pt x="304800" y="717176"/>
                </a:cubicBezTo>
                <a:cubicBezTo>
                  <a:pt x="289265" y="695427"/>
                  <a:pt x="284476" y="667208"/>
                  <a:pt x="268941" y="645459"/>
                </a:cubicBezTo>
                <a:cubicBezTo>
                  <a:pt x="254203" y="624826"/>
                  <a:pt x="231385" y="611150"/>
                  <a:pt x="215153" y="591671"/>
                </a:cubicBezTo>
                <a:cubicBezTo>
                  <a:pt x="201358" y="575117"/>
                  <a:pt x="191247" y="555812"/>
                  <a:pt x="179294" y="537882"/>
                </a:cubicBezTo>
                <a:cubicBezTo>
                  <a:pt x="164712" y="494134"/>
                  <a:pt x="160263" y="465063"/>
                  <a:pt x="125506" y="430306"/>
                </a:cubicBezTo>
                <a:cubicBezTo>
                  <a:pt x="110269" y="415069"/>
                  <a:pt x="89647" y="406400"/>
                  <a:pt x="71718" y="394447"/>
                </a:cubicBezTo>
                <a:lnTo>
                  <a:pt x="53788" y="340659"/>
                </a:lnTo>
              </a:path>
            </a:pathLst>
          </a:cu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</p:spTree>
    <p:extLst>
      <p:ext uri="{BB962C8B-B14F-4D97-AF65-F5344CB8AC3E}">
        <p14:creationId xmlns:p14="http://schemas.microsoft.com/office/powerpoint/2010/main" val="194146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- Partners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D67D48A3-BC86-7C4B-D5F0-B00426005E4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88" y="2193637"/>
            <a:ext cx="1816290" cy="722502"/>
          </a:xfr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BD21AB4-5AA6-6ADE-C271-E7DA42F91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09" y="1779572"/>
            <a:ext cx="1419177" cy="142551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3F2D34B-4C33-CE58-73C7-F0C01F340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23" y="3899258"/>
            <a:ext cx="1972552" cy="1061591"/>
          </a:xfrm>
          <a:prstGeom prst="rect">
            <a:avLst/>
          </a:prstGeom>
        </p:spPr>
      </p:pic>
      <p:pic>
        <p:nvPicPr>
          <p:cNvPr id="14" name="Picture 13" descr="A blue sign with white text">
            <a:extLst>
              <a:ext uri="{FF2B5EF4-FFF2-40B4-BE49-F238E27FC236}">
                <a16:creationId xmlns:a16="http://schemas.microsoft.com/office/drawing/2014/main" id="{56FF0A40-BB40-476C-A77F-0EE0ACCCF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81" y="3727608"/>
            <a:ext cx="2645771" cy="1562548"/>
          </a:xfrm>
          <a:prstGeom prst="rect">
            <a:avLst/>
          </a:prstGeom>
        </p:spPr>
      </p:pic>
      <p:pic>
        <p:nvPicPr>
          <p:cNvPr id="20" name="Picture 19" descr="Text">
            <a:extLst>
              <a:ext uri="{FF2B5EF4-FFF2-40B4-BE49-F238E27FC236}">
                <a16:creationId xmlns:a16="http://schemas.microsoft.com/office/drawing/2014/main" id="{288C4ACD-8E1B-45FC-19C1-92CB20E6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98" y="2159234"/>
            <a:ext cx="2119780" cy="791308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A8AFCF20-DA7C-60FD-0FEA-C51E1860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88" y="3600737"/>
            <a:ext cx="1816290" cy="18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01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– activity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37792" y="1155151"/>
            <a:ext cx="8716417" cy="49068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26" b="1" dirty="0"/>
              <a:t>Community Engagement and Assessment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dirty="0"/>
              <a:t>Focus neighborhoods: Central, Kinsman, and Buckeye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dirty="0"/>
              <a:t>Funding: $100,000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dirty="0"/>
              <a:t>Conduct neighborhood-level Community Health Needs Assessments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dirty="0"/>
              <a:t>Facilitate resident listening sessions to understand experiences with referral and navigation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26" dirty="0"/>
              <a:t>Crosswalk neighborhood plans with other local and county CHNAs to identify common themes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endParaRPr lang="en-US" sz="2426" dirty="0"/>
          </a:p>
        </p:txBody>
      </p:sp>
    </p:spTree>
    <p:extLst>
      <p:ext uri="{BB962C8B-B14F-4D97-AF65-F5344CB8AC3E}">
        <p14:creationId xmlns:p14="http://schemas.microsoft.com/office/powerpoint/2010/main" val="1712404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– activity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41084" y="1310733"/>
            <a:ext cx="8716417" cy="49068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83" b="1" dirty="0"/>
              <a:t>Strategy Implementation and Collaborative Quality Improvement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Focus neighborhoods: Central, Kinsman, and Buckeye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Funding: $200,000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Embed Community Health Workers in trusted community spaces to provide navigation of health-related social needs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Conduct referral and navigation quality improvement processes in partnership with community-based organizations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Convene health systems to create recommendations for mitigation of social needs through referrals in clinical settings</a:t>
            </a:r>
          </a:p>
          <a:p>
            <a:endParaRPr lang="en-US" sz="1940" b="1" dirty="0"/>
          </a:p>
        </p:txBody>
      </p:sp>
    </p:spTree>
    <p:extLst>
      <p:ext uri="{BB962C8B-B14F-4D97-AF65-F5344CB8AC3E}">
        <p14:creationId xmlns:p14="http://schemas.microsoft.com/office/powerpoint/2010/main" val="1031991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41084" y="1310733"/>
            <a:ext cx="8716417" cy="16356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83" b="1" dirty="0"/>
              <a:t>Activity 1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Survey is ongoing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Resident listening sessions are being planned</a:t>
            </a: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25911B-8F72-4F69-6269-4CC073B85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14811" y="3271136"/>
            <a:ext cx="5762378" cy="30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0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41084" y="1310733"/>
            <a:ext cx="8716417" cy="49068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83" b="1" dirty="0"/>
              <a:t>Activity 2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First CHW embedded at Friendly Inn and East End in October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Pursuing up to two additional CBO partners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Creating data sharing processes with QI partners</a:t>
            </a:r>
          </a:p>
          <a:p>
            <a:pPr marL="762496" lvl="2" indent="-34655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183" dirty="0"/>
              <a:t>Are referrals going to CBOs:</a:t>
            </a:r>
          </a:p>
          <a:p>
            <a:pPr marL="1178435" lvl="4" indent="-34655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83" dirty="0"/>
              <a:t>Appropriate</a:t>
            </a:r>
          </a:p>
          <a:p>
            <a:pPr marL="1178435" lvl="4" indent="-34655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83" dirty="0"/>
              <a:t>Eligible</a:t>
            </a:r>
          </a:p>
          <a:p>
            <a:pPr marL="1178435" lvl="4" indent="-34655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183" dirty="0"/>
              <a:t>Creating positive outcomes</a:t>
            </a:r>
          </a:p>
        </p:txBody>
      </p:sp>
      <p:pic>
        <p:nvPicPr>
          <p:cNvPr id="7" name="Picture 6" descr="A picture containing person, grass, outdoor, sport&#10;&#10;Description automatically generated">
            <a:extLst>
              <a:ext uri="{FF2B5EF4-FFF2-40B4-BE49-F238E27FC236}">
                <a16:creationId xmlns:a16="http://schemas.microsoft.com/office/drawing/2014/main" id="{120D8732-DE71-B8D8-BAE5-EE558641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1370" y="3548596"/>
            <a:ext cx="3681945" cy="24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04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A045-A6E7-279F-4C2E-73F9A68B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AC8A3-D819-8288-308A-83E8C3A731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324-E05C-F887-8E41-98FEB097A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26A7-E614-3347-BC44-13BCC2562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53694" y="1155151"/>
            <a:ext cx="8716417" cy="49068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83" b="1" dirty="0"/>
              <a:t>Activity 1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Conduct listening sessions with residents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Analyze findings from the community survey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From survey findings, re-engage residents in an action planning process</a:t>
            </a:r>
          </a:p>
          <a:p>
            <a:pPr>
              <a:lnSpc>
                <a:spcPct val="150000"/>
              </a:lnSpc>
            </a:pPr>
            <a:endParaRPr lang="en-US" sz="2183" b="1" dirty="0"/>
          </a:p>
          <a:p>
            <a:pPr>
              <a:lnSpc>
                <a:spcPct val="150000"/>
              </a:lnSpc>
            </a:pPr>
            <a:r>
              <a:rPr lang="en-US" sz="2183" b="1" dirty="0"/>
              <a:t>Activity 2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Receive QI data from CBO partners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Strengthen referral and navigation processes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83" dirty="0"/>
              <a:t>Convene clinical partners</a:t>
            </a:r>
          </a:p>
          <a:p>
            <a:pPr marL="277246" indent="-27724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183" dirty="0"/>
          </a:p>
          <a:p>
            <a:pPr marL="277246" indent="-277246">
              <a:buFont typeface="Arial" panose="020B0604020202020204" pitchFamily="34" charset="0"/>
              <a:buChar char="•"/>
            </a:pPr>
            <a:endParaRPr lang="en-US" sz="2183" dirty="0"/>
          </a:p>
        </p:txBody>
      </p:sp>
    </p:spTree>
    <p:extLst>
      <p:ext uri="{BB962C8B-B14F-4D97-AF65-F5344CB8AC3E}">
        <p14:creationId xmlns:p14="http://schemas.microsoft.com/office/powerpoint/2010/main" val="168799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4A8D96-1FEA-47F0-BD4C-D5D722C641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3" name="Title 1"/>
          <p:cNvSpPr txBox="1">
            <a:spLocks/>
          </p:cNvSpPr>
          <p:nvPr/>
        </p:nvSpPr>
        <p:spPr bwMode="auto">
          <a:xfrm>
            <a:off x="-97323" y="1856110"/>
            <a:ext cx="1213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6600" b="0" i="0" u="none" strike="noStrike" kern="1200" cap="all" spc="0" normalizeH="0" baseline="0" noProof="0">
                <a:ln>
                  <a:noFill/>
                </a:ln>
                <a:solidFill>
                  <a:srgbClr val="B1C9E8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Mission</a:t>
            </a:r>
          </a:p>
        </p:txBody>
      </p:sp>
      <p:sp>
        <p:nvSpPr>
          <p:cNvPr id="78854" name="Content Placeholder 2"/>
          <p:cNvSpPr txBox="1">
            <a:spLocks/>
          </p:cNvSpPr>
          <p:nvPr/>
        </p:nvSpPr>
        <p:spPr bwMode="auto">
          <a:xfrm>
            <a:off x="381000" y="3279705"/>
            <a:ext cx="11430000" cy="208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To advance evidence-informed policies that improve health, achieve equity, and lead to sustainable healthcare spending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308" y="-69850"/>
            <a:ext cx="2149383" cy="1660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ADAC37-B11B-437F-912C-697FA469E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0989"/>
            <a:ext cx="12192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791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0C69-41D8-FF29-4165-CC8BE711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86" y="1805829"/>
            <a:ext cx="7822284" cy="1073243"/>
          </a:xfrm>
        </p:spPr>
        <p:txBody>
          <a:bodyPr/>
          <a:lstStyle/>
          <a:p>
            <a:pPr algn="ctr"/>
            <a:r>
              <a:rPr lang="en-US" sz="6974" dirty="0"/>
              <a:t>Thank</a:t>
            </a:r>
            <a:r>
              <a:rPr lang="en-US" sz="4366" dirty="0"/>
              <a:t> </a:t>
            </a:r>
            <a:r>
              <a:rPr lang="en-US" sz="6974" dirty="0"/>
              <a:t>you</a:t>
            </a:r>
            <a:endParaRPr lang="en-US" sz="4366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D7810-9410-3E6B-982B-666397C3E28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>
              <a:spcAft>
                <a:spcPts val="364"/>
              </a:spcAft>
            </a:pPr>
            <a:r>
              <a:rPr lang="en-US" dirty="0"/>
              <a:t>© 2022 United Way of Greater Cleveland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40B38-C6DF-2D18-E15C-5B18AA34A0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B0CC4-2309-44B6-F46E-7071982B52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49119" y="3140278"/>
            <a:ext cx="8716417" cy="577444"/>
          </a:xfrm>
        </p:spPr>
        <p:txBody>
          <a:bodyPr/>
          <a:lstStyle/>
          <a:p>
            <a:pPr algn="ctr"/>
            <a:r>
              <a:rPr lang="en-US" dirty="0"/>
              <a:t>For questions, email Shelby McGhee at smcghee@unitedwaycleveland.org</a:t>
            </a:r>
          </a:p>
        </p:txBody>
      </p:sp>
    </p:spTree>
    <p:extLst>
      <p:ext uri="{BB962C8B-B14F-4D97-AF65-F5344CB8AC3E}">
        <p14:creationId xmlns:p14="http://schemas.microsoft.com/office/powerpoint/2010/main" val="2289082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7"/>
          <p:cNvSpPr/>
          <p:nvPr/>
        </p:nvSpPr>
        <p:spPr>
          <a:xfrm>
            <a:off x="2645683" y="849089"/>
            <a:ext cx="7046069" cy="75294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r>
              <a:rPr lang="en-US" sz="3200" b="1" kern="0" dirty="0">
                <a:solidFill>
                  <a:srgbClr val="FFFFFF"/>
                </a:solidFill>
                <a:latin typeface="Helvetica Light"/>
                <a:sym typeface="Helvetica Light"/>
              </a:rPr>
              <a:t>Ohio Health Improvement Zone Project</a:t>
            </a:r>
            <a:endParaRPr sz="3200" b="1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5" name="NewBBCLogoBlueNoScrn [Converted]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20182" y="5621723"/>
            <a:ext cx="2093720" cy="5913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88011" y="4558573"/>
            <a:ext cx="7358063" cy="100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Autofit/>
          </a:bodyPr>
          <a:lstStyle>
            <a:lvl1pPr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1pPr>
            <a:lvl2pPr indent="120547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2pPr>
            <a:lvl3pPr indent="241093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3pPr>
            <a:lvl4pPr indent="361640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4pPr>
            <a:lvl5pPr indent="482186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5pPr>
            <a:lvl6pPr indent="602732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6pPr>
            <a:lvl7pPr indent="723279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7pPr>
            <a:lvl8pPr indent="843826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8pPr>
            <a:lvl9pPr indent="964372" algn="ctr" defTabSz="308063">
              <a:defRPr sz="4219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2400" kern="0" dirty="0">
                <a:solidFill>
                  <a:sysClr val="windowText" lastClr="000000"/>
                </a:solidFill>
                <a:latin typeface="Helvetica Light"/>
              </a:rPr>
              <a:t>Sherita Mullins</a:t>
            </a:r>
            <a:br>
              <a:rPr lang="en-US" sz="2400" kern="0" dirty="0">
                <a:solidFill>
                  <a:sysClr val="windowText" lastClr="000000"/>
                </a:solidFill>
                <a:latin typeface="Helvetica Light"/>
              </a:rPr>
            </a:br>
            <a:r>
              <a:rPr lang="en-US" sz="2400" kern="0" dirty="0">
                <a:solidFill>
                  <a:sysClr val="windowText" lastClr="000000"/>
                </a:solidFill>
                <a:latin typeface="Helvetica Light"/>
              </a:rPr>
              <a:t>Director of Supportive Services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231458" y="1986546"/>
            <a:ext cx="7614615" cy="79474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Helvetica Light"/>
              </a:rPr>
              <a:t>The importance of, and strategies to perform community-centered engagement</a:t>
            </a:r>
          </a:p>
        </p:txBody>
      </p:sp>
    </p:spTree>
    <p:extLst>
      <p:ext uri="{BB962C8B-B14F-4D97-AF65-F5344CB8AC3E}">
        <p14:creationId xmlns:p14="http://schemas.microsoft.com/office/powerpoint/2010/main" val="2719280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10483" y="744886"/>
            <a:ext cx="7358063" cy="79474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hape 117"/>
          <p:cNvSpPr/>
          <p:nvPr/>
        </p:nvSpPr>
        <p:spPr>
          <a:xfrm>
            <a:off x="2705386" y="534779"/>
            <a:ext cx="7046069" cy="75294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r>
              <a:rPr lang="en-US" sz="3200" b="1" kern="0" dirty="0">
                <a:solidFill>
                  <a:srgbClr val="FFFFFF"/>
                </a:solidFill>
                <a:latin typeface="Helvetica Light"/>
                <a:sym typeface="Helvetica Light"/>
              </a:rPr>
              <a:t>Burten, Bell, Carr Development, Inc.</a:t>
            </a:r>
            <a:endParaRPr sz="3200" b="1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0926" y="1602029"/>
            <a:ext cx="306432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/>
              </a:rPr>
              <a:t>Nonprofit community development corporation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/>
              </a:rPr>
              <a:t>Serves Cleveland’s Central, Kinsman and Buckeye neighborhoods.</a:t>
            </a:r>
          </a:p>
          <a:p>
            <a:pPr lvl="0"/>
            <a:endParaRPr lang="en-US" sz="1600" dirty="0">
              <a:latin typeface="Helvetica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/>
              </a:rPr>
              <a:t>BBC’s mission is to empower citizens and revitalize blighted and underserved communities.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Helvetica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/>
              </a:rPr>
              <a:t>We revitalize communities through neighborhood planning, physical development and human development. </a:t>
            </a:r>
            <a:r>
              <a:rPr lang="en-US" sz="1200" dirty="0">
                <a:latin typeface="Helvetica Light"/>
              </a:rPr>
              <a:t> </a:t>
            </a:r>
          </a:p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770" y="5797213"/>
            <a:ext cx="1865538" cy="481626"/>
          </a:xfrm>
          <a:prstGeom prst="rect">
            <a:avLst/>
          </a:prstGeom>
        </p:spPr>
      </p:pic>
      <p:pic>
        <p:nvPicPr>
          <p:cNvPr id="12" name="NeighborMeeting1.jpg"/>
          <p:cNvPicPr/>
          <p:nvPr/>
        </p:nvPicPr>
        <p:blipFill>
          <a:blip r:embed="rId4"/>
          <a:srcRect l="12126" r="4831"/>
          <a:stretch>
            <a:fillRect/>
          </a:stretch>
        </p:blipFill>
        <p:spPr>
          <a:xfrm>
            <a:off x="8143461" y="4529287"/>
            <a:ext cx="1698916" cy="1273980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oup 75"/>
          <p:cNvGrpSpPr/>
          <p:nvPr/>
        </p:nvGrpSpPr>
        <p:grpSpPr>
          <a:xfrm>
            <a:off x="6108508" y="1921681"/>
            <a:ext cx="1741695" cy="1394509"/>
            <a:chOff x="0" y="0"/>
            <a:chExt cx="2964054" cy="2573394"/>
          </a:xfrm>
        </p:grpSpPr>
        <p:pic>
          <p:nvPicPr>
            <p:cNvPr id="14" name="hoz-resized1.jpg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2964054" cy="2237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Shape 74"/>
            <p:cNvSpPr/>
            <p:nvPr/>
          </p:nvSpPr>
          <p:spPr>
            <a:xfrm>
              <a:off x="21492" y="2090625"/>
              <a:ext cx="131056" cy="482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350" b="1">
                  <a:solidFill>
                    <a:srgbClr val="FFFFFF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endParaRPr sz="12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26"/>
          <p:cNvGrpSpPr/>
          <p:nvPr/>
        </p:nvGrpSpPr>
        <p:grpSpPr>
          <a:xfrm>
            <a:off x="8143461" y="1924002"/>
            <a:ext cx="1625084" cy="1398952"/>
            <a:chOff x="0" y="0"/>
            <a:chExt cx="4076700" cy="3718483"/>
          </a:xfrm>
        </p:grpSpPr>
        <p:sp>
          <p:nvSpPr>
            <p:cNvPr id="17" name="Shape 124"/>
            <p:cNvSpPr/>
            <p:nvPr/>
          </p:nvSpPr>
          <p:spPr>
            <a:xfrm>
              <a:off x="1953730" y="3100189"/>
              <a:ext cx="135881" cy="6182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endParaRPr sz="1160" b="1" kern="0" dirty="0">
                <a:solidFill>
                  <a:sysClr val="windowText" lastClr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18" name="IMG_1586.jpe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76700" cy="3057525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b="12740"/>
          <a:stretch/>
        </p:blipFill>
        <p:spPr>
          <a:xfrm>
            <a:off x="6065772" y="3105639"/>
            <a:ext cx="1854107" cy="1361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b="14353"/>
          <a:stretch/>
        </p:blipFill>
        <p:spPr>
          <a:xfrm>
            <a:off x="8096207" y="3134365"/>
            <a:ext cx="1746171" cy="1283578"/>
          </a:xfrm>
          <a:prstGeom prst="rect">
            <a:avLst/>
          </a:prstGeom>
        </p:spPr>
      </p:pic>
      <p:pic>
        <p:nvPicPr>
          <p:cNvPr id="23" name="IMG_1962.JPG"/>
          <p:cNvPicPr/>
          <p:nvPr/>
        </p:nvPicPr>
        <p:blipFill rotWithShape="1">
          <a:blip r:embed="rId9"/>
          <a:srcRect b="1048"/>
          <a:stretch/>
        </p:blipFill>
        <p:spPr>
          <a:xfrm>
            <a:off x="6108508" y="4529288"/>
            <a:ext cx="1741695" cy="1319891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8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828800" y="386045"/>
            <a:ext cx="8815526" cy="102645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251442" y="386993"/>
            <a:ext cx="9836457" cy="1038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 defTabSz="308063">
              <a:defRPr sz="1800"/>
            </a:pPr>
            <a:r>
              <a:rPr lang="en-US" sz="3200" b="1" kern="0" dirty="0">
                <a:solidFill>
                  <a:srgbClr val="FFFFFF"/>
                </a:solidFill>
                <a:latin typeface="Helvetica Light"/>
                <a:sym typeface="Helvetica Light"/>
              </a:rPr>
              <a:t>Community Engagement is Key in </a:t>
            </a:r>
          </a:p>
          <a:p>
            <a:pPr algn="ctr" defTabSz="308063">
              <a:defRPr sz="1800"/>
            </a:pPr>
            <a:r>
              <a:rPr lang="en-US" sz="3200" b="1" kern="0" dirty="0">
                <a:solidFill>
                  <a:srgbClr val="FFFFFF"/>
                </a:solidFill>
                <a:latin typeface="Helvetica Light"/>
                <a:sym typeface="Helvetica Light"/>
              </a:rPr>
              <a:t>Community Development </a:t>
            </a:r>
            <a:endParaRPr sz="3200" b="1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78" name="Group 78"/>
          <p:cNvGrpSpPr/>
          <p:nvPr/>
        </p:nvGrpSpPr>
        <p:grpSpPr>
          <a:xfrm>
            <a:off x="6152596" y="1868952"/>
            <a:ext cx="1514762" cy="1143646"/>
            <a:chOff x="0" y="0"/>
            <a:chExt cx="2872435" cy="2168689"/>
          </a:xfrm>
        </p:grpSpPr>
        <p:pic>
          <p:nvPicPr>
            <p:cNvPr id="76" name="29a.jp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872435" cy="216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" name="Shape 77"/>
            <p:cNvSpPr/>
            <p:nvPr/>
          </p:nvSpPr>
          <p:spPr>
            <a:xfrm>
              <a:off x="435251" y="1610856"/>
              <a:ext cx="1993326" cy="518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Improving Neighborhood </a:t>
              </a:r>
            </a:p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Attraction &amp; Pride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7756867" y="1864011"/>
            <a:ext cx="1524971" cy="1143728"/>
            <a:chOff x="7587" y="0"/>
            <a:chExt cx="2891795" cy="2168845"/>
          </a:xfrm>
        </p:grpSpPr>
        <p:pic>
          <p:nvPicPr>
            <p:cNvPr id="79" name="ridall.JPG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587" y="0"/>
              <a:ext cx="2891795" cy="2168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" name="Shape 80"/>
            <p:cNvSpPr/>
            <p:nvPr/>
          </p:nvSpPr>
          <p:spPr>
            <a:xfrm>
              <a:off x="154673" y="1844780"/>
              <a:ext cx="2586080" cy="310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1350" b="1">
                  <a:solidFill>
                    <a:srgbClr val="FFFFFF"/>
                  </a:solidFill>
                </a:defRPr>
              </a:lvl1pPr>
            </a:lstStyle>
            <a:p>
              <a:pPr algn="ctr" defTabSz="308063">
                <a:defRPr sz="1800" b="0">
                  <a:solidFill>
                    <a:srgbClr val="000000"/>
                  </a:solidFill>
                </a:defRPr>
              </a:pPr>
              <a:r>
                <a:rPr sz="712" kern="0" dirty="0">
                  <a:latin typeface="Helvetica Light"/>
                  <a:sym typeface="Helvetica Light"/>
                </a:rPr>
                <a:t>Supporting Better Land Utilization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6133419" y="3066210"/>
            <a:ext cx="1569086" cy="1155941"/>
            <a:chOff x="0" y="0"/>
            <a:chExt cx="2975450" cy="2192006"/>
          </a:xfrm>
        </p:grpSpPr>
        <p:pic>
          <p:nvPicPr>
            <p:cNvPr id="82" name="1476446_662525297125784_2145303934_n.jpg"/>
            <p:cNvPicPr/>
            <p:nvPr/>
          </p:nvPicPr>
          <p:blipFill>
            <a:blip r:embed="rId6"/>
            <a:srcRect l="5481" r="5481"/>
            <a:stretch>
              <a:fillRect/>
            </a:stretch>
          </p:blipFill>
          <p:spPr>
            <a:xfrm>
              <a:off x="0" y="0"/>
              <a:ext cx="2975450" cy="216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" name="Shape 83"/>
            <p:cNvSpPr/>
            <p:nvPr/>
          </p:nvSpPr>
          <p:spPr>
            <a:xfrm>
              <a:off x="499499" y="1673817"/>
              <a:ext cx="1874774" cy="518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Incorporating Impactful </a:t>
              </a:r>
              <a:b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</a:b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Urban Amenities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7737821" y="3094130"/>
            <a:ext cx="1562945" cy="1158792"/>
            <a:chOff x="0" y="0"/>
            <a:chExt cx="2963805" cy="2197411"/>
          </a:xfrm>
        </p:grpSpPr>
        <p:pic>
          <p:nvPicPr>
            <p:cNvPr id="91" name="IMG_8002.jpg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963805" cy="2168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441539" y="1679222"/>
              <a:ext cx="2078440" cy="518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Integrating Transportation </a:t>
              </a:r>
            </a:p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&amp; Mobility Options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7816769" y="4279076"/>
            <a:ext cx="1524860" cy="1143645"/>
            <a:chOff x="0" y="0"/>
            <a:chExt cx="2891585" cy="2168689"/>
          </a:xfrm>
        </p:grpSpPr>
        <p:pic>
          <p:nvPicPr>
            <p:cNvPr id="97" name="Choice Planning 003.JPG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891585" cy="216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" name="Shape 98"/>
            <p:cNvSpPr/>
            <p:nvPr/>
          </p:nvSpPr>
          <p:spPr>
            <a:xfrm>
              <a:off x="518502" y="1587977"/>
              <a:ext cx="1829180" cy="518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Fostering Grassroots </a:t>
              </a:r>
            </a:p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Community Leadership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6147286" y="4334827"/>
            <a:ext cx="1524860" cy="1143645"/>
            <a:chOff x="0" y="0"/>
            <a:chExt cx="2891585" cy="2168689"/>
          </a:xfrm>
        </p:grpSpPr>
        <p:pic>
          <p:nvPicPr>
            <p:cNvPr id="100" name="IMG_1678.JP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891585" cy="216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" name="Shape 101"/>
            <p:cNvSpPr/>
            <p:nvPr/>
          </p:nvSpPr>
          <p:spPr>
            <a:xfrm>
              <a:off x="274295" y="1587977"/>
              <a:ext cx="2336820" cy="518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Better Aligning Education </a:t>
              </a:r>
            </a:p>
            <a:p>
              <a:pPr algn="ctr" defTabSz="308063">
                <a:defRPr sz="1800"/>
              </a:pPr>
              <a:r>
                <a:rPr sz="712" b="1" kern="0" dirty="0">
                  <a:solidFill>
                    <a:srgbClr val="FFFFFF"/>
                  </a:solidFill>
                  <a:latin typeface="Helvetica Light"/>
                  <a:sym typeface="Helvetica Light"/>
                </a:rPr>
                <a:t>with Community Development</a:t>
              </a:r>
            </a:p>
          </p:txBody>
        </p:sp>
      </p:grpSp>
      <p:sp>
        <p:nvSpPr>
          <p:cNvPr id="106" name="Shape 106"/>
          <p:cNvSpPr/>
          <p:nvPr/>
        </p:nvSpPr>
        <p:spPr>
          <a:xfrm>
            <a:off x="7678515" y="1791460"/>
            <a:ext cx="81802" cy="37905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9277063" y="1766041"/>
            <a:ext cx="252826" cy="39036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/>
            </a:pPr>
            <a:endParaRPr sz="1265" kern="0" dirty="0">
              <a:solidFill>
                <a:sysClr val="windowText" lastClr="000000"/>
              </a:solidFill>
              <a:latin typeface="Helvetica Light"/>
              <a:sym typeface="Helvetica Light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2674095" y="2972854"/>
            <a:ext cx="6857207" cy="11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6055100" y="1811552"/>
            <a:ext cx="81802" cy="37905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2741068" y="4238637"/>
            <a:ext cx="6857207" cy="11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4417348" y="1822570"/>
            <a:ext cx="105452" cy="37905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2677019" y="5422721"/>
            <a:ext cx="6857207" cy="11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2693923" y="1766041"/>
            <a:ext cx="192602" cy="39036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8063">
              <a:defRPr sz="2400"/>
            </a:pPr>
            <a:endParaRPr sz="1265" kern="0" dirty="0">
              <a:solidFill>
                <a:sysClr val="windowText" lastClr="000000"/>
              </a:solidFill>
              <a:latin typeface="Helvetica Light"/>
              <a:sym typeface="Helvetica Light"/>
            </a:endParaRPr>
          </a:p>
        </p:txBody>
      </p:sp>
      <p:pic>
        <p:nvPicPr>
          <p:cNvPr id="50" name="NewBBCLogoBlueNoScrn [Converted].jpg"/>
          <p:cNvPicPr/>
          <p:nvPr/>
        </p:nvPicPr>
        <p:blipFill>
          <a:blip r:embed="rId10"/>
          <a:stretch>
            <a:fillRect/>
          </a:stretch>
        </p:blipFill>
        <p:spPr>
          <a:xfrm>
            <a:off x="5080000" y="5734757"/>
            <a:ext cx="1904226" cy="50657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617305" y="1864011"/>
            <a:ext cx="33007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Community development is a multi-layered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Understand the landscape and challenges of each neighborhood to determine how engagement should take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Set an environment for residents to have a sense of ownership in their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64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8"/>
          <p:cNvSpPr/>
          <p:nvPr/>
        </p:nvSpPr>
        <p:spPr>
          <a:xfrm>
            <a:off x="2611656" y="683069"/>
            <a:ext cx="6981536" cy="67248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385" y="833986"/>
            <a:ext cx="6898987" cy="454829"/>
          </a:xfrm>
        </p:spPr>
        <p:txBody>
          <a:bodyPr>
            <a:noAutofit/>
          </a:bodyPr>
          <a:lstStyle/>
          <a:p>
            <a:br>
              <a:rPr lang="en-US" sz="3600" b="1" dirty="0"/>
            </a:br>
            <a:r>
              <a:rPr lang="en-US" sz="3200" b="1" dirty="0">
                <a:solidFill>
                  <a:schemeClr val="bg1"/>
                </a:solidFill>
                <a:latin typeface="Helvetica Light"/>
              </a:rPr>
              <a:t>Community Health Needs Assessment</a:t>
            </a:r>
            <a:endParaRPr lang="en-US" sz="3200" dirty="0"/>
          </a:p>
        </p:txBody>
      </p:sp>
      <p:pic>
        <p:nvPicPr>
          <p:cNvPr id="5" name="NewBBCLogoBlueNoScrn [Converted]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123024" y="5757056"/>
            <a:ext cx="1861206" cy="484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861" y="3784954"/>
            <a:ext cx="2134898" cy="1568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862" y="2048832"/>
            <a:ext cx="2099017" cy="1575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1656" y="1953275"/>
            <a:ext cx="31118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/>
              </a:rPr>
              <a:t>Components of our CHNA community engagement 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Passive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Social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Print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In-Person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Resident Involvement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Compensation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143370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468" y="1845734"/>
            <a:ext cx="7723293" cy="3493910"/>
          </a:xfrm>
        </p:spPr>
        <p:txBody>
          <a:bodyPr/>
          <a:lstStyle/>
          <a:p>
            <a:pPr algn="ctr"/>
            <a:r>
              <a:rPr lang="en-US" dirty="0">
                <a:latin typeface="Helvetica Light"/>
              </a:rPr>
              <a:t>For any questions, email smullins@bbcdevelopment.org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80" y="5768264"/>
            <a:ext cx="1865538" cy="487722"/>
          </a:xfrm>
          <a:prstGeom prst="rect">
            <a:avLst/>
          </a:prstGeom>
        </p:spPr>
      </p:pic>
      <p:sp>
        <p:nvSpPr>
          <p:cNvPr id="5" name="Shape 68"/>
          <p:cNvSpPr/>
          <p:nvPr/>
        </p:nvSpPr>
        <p:spPr>
          <a:xfrm>
            <a:off x="2628091" y="950497"/>
            <a:ext cx="6981536" cy="67248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algn="ctr" defTabSz="308063">
              <a:defRPr sz="2400">
                <a:solidFill>
                  <a:srgbClr val="FFFFFF"/>
                </a:solidFill>
              </a:defRPr>
            </a:pPr>
            <a:endParaRPr sz="1265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020" y="1180611"/>
            <a:ext cx="6142284" cy="4730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Light"/>
              </a:rPr>
              <a:t>Thank</a:t>
            </a:r>
            <a:r>
              <a:rPr lang="en-US" dirty="0">
                <a:latin typeface="Helvetica 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 Light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01049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3"/>
          <p:cNvSpPr txBox="1">
            <a:spLocks noChangeArrowheads="1"/>
          </p:cNvSpPr>
          <p:nvPr/>
        </p:nvSpPr>
        <p:spPr bwMode="auto">
          <a:xfrm>
            <a:off x="0" y="228600"/>
            <a:ext cx="121919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b="1">
                <a:latin typeface="Century Gothic" pitchFamily="34" charset="0"/>
              </a:rPr>
              <a:t>Modifiable factors that </a:t>
            </a:r>
            <a:r>
              <a:rPr lang="en-US" altLang="en-US" sz="5000" b="1">
                <a:solidFill>
                  <a:srgbClr val="6D9DC2"/>
                </a:solidFill>
                <a:latin typeface="Century Gothic" pitchFamily="34" charset="0"/>
              </a:rPr>
              <a:t>impact health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26742-750F-4190-92BA-403E41E27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661"/>
          <a:stretch/>
        </p:blipFill>
        <p:spPr>
          <a:xfrm>
            <a:off x="579582" y="1285401"/>
            <a:ext cx="10012218" cy="3621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4727" y="5082488"/>
            <a:ext cx="160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>
                <a:latin typeface="Century Gothic" charset="0"/>
                <a:ea typeface="Century Gothic" charset="0"/>
                <a:cs typeface="Century Gothic" charset="0"/>
              </a:rPr>
              <a:t>Source: </a:t>
            </a:r>
            <a:r>
              <a:rPr lang="en-US" sz="750" err="1">
                <a:latin typeface="Century Gothic" charset="0"/>
                <a:ea typeface="Century Gothic" charset="0"/>
                <a:cs typeface="Century Gothic" charset="0"/>
              </a:rPr>
              <a:t>Booske</a:t>
            </a:r>
            <a:r>
              <a:rPr lang="en-US" sz="750">
                <a:latin typeface="Century Gothic" charset="0"/>
                <a:ea typeface="Century Gothic" charset="0"/>
                <a:cs typeface="Century Gothic" charset="0"/>
              </a:rPr>
              <a:t>, Bridget C. et. Al</a:t>
            </a:r>
            <a:r>
              <a:rPr lang="en-US" sz="750" i="1">
                <a:latin typeface="Century Gothic" charset="0"/>
                <a:ea typeface="Century Gothic" charset="0"/>
                <a:cs typeface="Century Gothic" charset="0"/>
              </a:rPr>
              <a:t>. County Health Rankings Working Paper: Different Perspectives for Assigning Weights to Determinants of Health</a:t>
            </a:r>
            <a:r>
              <a:rPr lang="en-US" sz="750">
                <a:latin typeface="Century Gothic" charset="0"/>
                <a:ea typeface="Century Gothic" charset="0"/>
                <a:cs typeface="Century Gothic" charset="0"/>
              </a:rPr>
              <a:t>. University of Wisconsin Public Health Institute, 2010. </a:t>
            </a:r>
          </a:p>
          <a:p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147F4-EB06-4247-A01B-E9DAD4C8A380}"/>
              </a:ext>
            </a:extLst>
          </p:cNvPr>
          <p:cNvSpPr txBox="1"/>
          <p:nvPr/>
        </p:nvSpPr>
        <p:spPr>
          <a:xfrm>
            <a:off x="1600200" y="5002475"/>
            <a:ext cx="683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entury Gothic" panose="020B0502020202020204" pitchFamily="34" charset="0"/>
                <a:ea typeface="Calibri" panose="020F0502020204030204" pitchFamily="34" charset="0"/>
              </a:rPr>
              <a:t>Underlying drivers of inequity</a:t>
            </a:r>
            <a:endParaRPr lang="en-US" sz="1800" b="1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Racism and other forms of discrimination (i.e., ableism, ageism, sexism, xenophobia, homophobia, etc.), trauma, exposure to violence, toxic stress, stigma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D88610-996C-48D5-AB70-937689FB6170}"/>
              </a:ext>
            </a:extLst>
          </p:cNvPr>
          <p:cNvSpPr/>
          <p:nvPr/>
        </p:nvSpPr>
        <p:spPr>
          <a:xfrm>
            <a:off x="1706880" y="5006086"/>
            <a:ext cx="6725807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A0EC07-31FB-451A-9673-4ADF966BA67B}"/>
              </a:ext>
            </a:extLst>
          </p:cNvPr>
          <p:cNvSpPr/>
          <p:nvPr/>
        </p:nvSpPr>
        <p:spPr>
          <a:xfrm>
            <a:off x="6668429" y="1185852"/>
            <a:ext cx="4371278" cy="1601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39731-A5F9-464E-9FCB-137F3FF96221}"/>
              </a:ext>
            </a:extLst>
          </p:cNvPr>
          <p:cNvSpPr txBox="1"/>
          <p:nvPr/>
        </p:nvSpPr>
        <p:spPr>
          <a:xfrm>
            <a:off x="6668429" y="1296891"/>
            <a:ext cx="505150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entury Gothic" panose="020B0502020202020204" pitchFamily="34" charset="0"/>
              </a:rPr>
              <a:t>Social, economic and physical environment</a:t>
            </a:r>
          </a:p>
          <a:p>
            <a:r>
              <a:rPr lang="en-US">
                <a:latin typeface="Century Gothic" panose="020B0502020202020204" pitchFamily="34" charset="0"/>
              </a:rPr>
              <a:t>(Community conditions, such as economic stability, food insecurity, criminal justice, housing and transportation)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2D80F69-3FA9-410F-B0F4-4DD94671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76726"/>
            <a:ext cx="1219199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171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4801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5D8AB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Pathway to improved health value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629400"/>
            <a:ext cx="91440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451632"/>
            <a:ext cx="8416925" cy="498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541E8-8ADE-4E00-A0EA-BBA9975D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4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 with low confidence">
            <a:extLst>
              <a:ext uri="{FF2B5EF4-FFF2-40B4-BE49-F238E27FC236}">
                <a16:creationId xmlns:a16="http://schemas.microsoft.com/office/drawing/2014/main" id="{102053DA-ED9D-4D67-AB2B-015D9FB52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01" y="1615365"/>
            <a:ext cx="2802890" cy="362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8" y="1615365"/>
            <a:ext cx="2803473" cy="362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405" y="1615365"/>
            <a:ext cx="2802072" cy="36272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07274-DC7F-45D4-B07A-6FBB361C0F14}"/>
              </a:ext>
            </a:extLst>
          </p:cNvPr>
          <p:cNvSpPr txBox="1"/>
          <p:nvPr/>
        </p:nvSpPr>
        <p:spPr>
          <a:xfrm>
            <a:off x="9016596" y="1429305"/>
            <a:ext cx="2284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entury Gothic" panose="020B0502020202020204" pitchFamily="34" charset="0"/>
              </a:rPr>
              <a:t>Coming soon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9610B-C10A-46A4-9444-E0CD26522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842" y="6420545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800">
              <a:solidFill>
                <a:prstClr val="black"/>
              </a:solidFill>
              <a:latin typeface="Century Gothic" pitchFamily="34" charset="0"/>
            </a:endParaRPr>
          </a:p>
          <a:p>
            <a:pPr algn="ctr"/>
            <a:r>
              <a:rPr lang="en-US" altLang="en-US" sz="800">
                <a:solidFill>
                  <a:prstClr val="black"/>
                </a:solidFill>
                <a:latin typeface="Century Gothic" pitchFamily="34" charset="0"/>
              </a:rPr>
              <a:t>Copyright © 2022 Health Policy Institute of Ohio. All rights reserved.</a:t>
            </a:r>
          </a:p>
          <a:p>
            <a:pPr algn="ctr"/>
            <a:endParaRPr lang="en-US" altLang="en-US" sz="110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745720A-EB48-4728-8438-1B0F48D2A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15" y="1616426"/>
            <a:ext cx="2802072" cy="362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71198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8A07C-C18F-4788-A524-6DC5B90A1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94" y="1399426"/>
            <a:ext cx="9552201" cy="5337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02DBAF-426F-465F-A52A-A1F1BBC77A5E}"/>
              </a:ext>
            </a:extLst>
          </p:cNvPr>
          <p:cNvSpPr txBox="1"/>
          <p:nvPr/>
        </p:nvSpPr>
        <p:spPr>
          <a:xfrm>
            <a:off x="-70338" y="120580"/>
            <a:ext cx="12262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5D8AB4"/>
                </a:solidFill>
                <a:latin typeface="Century Gothic" panose="020B0502020202020204" pitchFamily="34" charset="0"/>
              </a:rPr>
              <a:t>Health value in Ohio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E017-B664-4865-9C65-3B347BA9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0989"/>
            <a:ext cx="12192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2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9A6FA-7410-EE4B-97F6-9DF7D82C7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0989"/>
            <a:ext cx="12192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47C183-5128-4308-A922-4BD52F8015C0}"/>
              </a:ext>
            </a:extLst>
          </p:cNvPr>
          <p:cNvSpPr txBox="1">
            <a:spLocks/>
          </p:cNvSpPr>
          <p:nvPr/>
        </p:nvSpPr>
        <p:spPr>
          <a:xfrm>
            <a:off x="0" y="461069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cap="all">
                <a:solidFill>
                  <a:srgbClr val="5D8AB4"/>
                </a:solidFill>
                <a:latin typeface="Century Gothic" panose="020B0502020202020204" pitchFamily="34" charset="0"/>
              </a:rPr>
              <a:t>Why do we rank poorly </a:t>
            </a:r>
            <a:br>
              <a:rPr lang="en-US" sz="6000" cap="all">
                <a:solidFill>
                  <a:srgbClr val="5D8AB4"/>
                </a:solidFill>
                <a:latin typeface="Century Gothic" panose="020B0502020202020204" pitchFamily="34" charset="0"/>
              </a:rPr>
            </a:br>
            <a:r>
              <a:rPr lang="en-US" sz="6000" cap="all">
                <a:solidFill>
                  <a:srgbClr val="5D8AB4"/>
                </a:solidFill>
                <a:latin typeface="Century Gothic" panose="020B0502020202020204" pitchFamily="34" charset="0"/>
              </a:rPr>
              <a:t>on health value?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C67337-8F48-4D0A-8824-736BE45E6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2934"/>
            <a:ext cx="12192000" cy="43440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019925-B492-4B90-8CCA-9565E2AA8F26}"/>
              </a:ext>
            </a:extLst>
          </p:cNvPr>
          <p:cNvSpPr/>
          <p:nvPr/>
        </p:nvSpPr>
        <p:spPr>
          <a:xfrm>
            <a:off x="0" y="2085975"/>
            <a:ext cx="121920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3BA7B-384C-4143-B9E4-842BC9BF3BA0}"/>
              </a:ext>
            </a:extLst>
          </p:cNvPr>
          <p:cNvSpPr/>
          <p:nvPr/>
        </p:nvSpPr>
        <p:spPr>
          <a:xfrm>
            <a:off x="0" y="4962525"/>
            <a:ext cx="121920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F1F265-A20B-4DB6-BBBC-12B75996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84" y="952963"/>
            <a:ext cx="3807372" cy="495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96248-D628-48E5-8D9C-F3540584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02569"/>
            <a:ext cx="9067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Copyright © 2022 Health Policy Institute of Ohio. All rights reserved.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CB785-D0A6-A26D-52EB-F09E8F78E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620" y="174217"/>
            <a:ext cx="4014210" cy="6383531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F36212C-0CB2-F6DF-E77D-F8B61D066CBD}"/>
              </a:ext>
            </a:extLst>
          </p:cNvPr>
          <p:cNvSpPr/>
          <p:nvPr/>
        </p:nvSpPr>
        <p:spPr>
          <a:xfrm rot="16200000">
            <a:off x="3225923" y="2677400"/>
            <a:ext cx="5584934" cy="1842594"/>
          </a:xfrm>
          <a:prstGeom prst="triangle">
            <a:avLst>
              <a:gd name="adj" fmla="val 5014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6/09/2014 09:26:45"/>
  <p:tag name="VCTMASTER" val="VctDefaultSlide"/>
  <p:tag name="VCTORDER" val="1"/>
</p:tagLst>
</file>

<file path=ppt/theme/theme1.xml><?xml version="1.0" encoding="utf-8"?>
<a:theme xmlns:a="http://schemas.openxmlformats.org/drawingml/2006/main" name="3_Office Theme">
  <a:themeElements>
    <a:clrScheme name="HPIO prim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856"/>
      </a:accent1>
      <a:accent2>
        <a:srgbClr val="5E82AB"/>
      </a:accent2>
      <a:accent3>
        <a:srgbClr val="B1C9E8"/>
      </a:accent3>
      <a:accent4>
        <a:srgbClr val="008000"/>
      </a:accent4>
      <a:accent5>
        <a:srgbClr val="A6192E"/>
      </a:accent5>
      <a:accent6>
        <a:srgbClr val="FF6600"/>
      </a:accent6>
      <a:hlink>
        <a:srgbClr val="0000FF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nts-UWGC">
  <a:themeElements>
    <a:clrScheme name="Custom 3">
      <a:dk1>
        <a:sysClr val="windowText" lastClr="000000"/>
      </a:dk1>
      <a:lt1>
        <a:sysClr val="window" lastClr="FFFFFF"/>
      </a:lt1>
      <a:dk2>
        <a:srgbClr val="0C2669"/>
      </a:dk2>
      <a:lt2>
        <a:srgbClr val="EEECE1"/>
      </a:lt2>
      <a:accent1>
        <a:srgbClr val="FFD000"/>
      </a:accent1>
      <a:accent2>
        <a:srgbClr val="2A7DFF"/>
      </a:accent2>
      <a:accent3>
        <a:srgbClr val="FF5700"/>
      </a:accent3>
      <a:accent4>
        <a:srgbClr val="7F7F7F"/>
      </a:accent4>
      <a:accent5>
        <a:srgbClr val="D8D8D8"/>
      </a:accent5>
      <a:accent6>
        <a:srgbClr val="F79646"/>
      </a:accent6>
      <a:hlink>
        <a:srgbClr val="0000FF"/>
      </a:hlink>
      <a:folHlink>
        <a:srgbClr val="800080"/>
      </a:folHlink>
    </a:clrScheme>
    <a:fontScheme name="United Way of Greater Cleveland">
      <a:majorFont>
        <a:latin typeface="League Gothic"/>
        <a:ea typeface=""/>
        <a:cs typeface=""/>
      </a:majorFont>
      <a:minorFont>
        <a:latin typeface="Roboto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UWGC-Template-Standard.potx" id="{C2B27D5B-7833-4A74-A2B1-E1F3488968D5}" vid="{71413E1C-EFF5-412C-BC62-E15D7BC08E98}"/>
    </a:ext>
  </a:extLst>
</a:theme>
</file>

<file path=ppt/theme/theme6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Default Theme">
  <a:themeElements>
    <a:clrScheme name="BHP ">
      <a:dk1>
        <a:srgbClr val="141313"/>
      </a:dk1>
      <a:lt1>
        <a:sysClr val="window" lastClr="FFFFFF"/>
      </a:lt1>
      <a:dk2>
        <a:srgbClr val="C82257"/>
      </a:dk2>
      <a:lt2>
        <a:srgbClr val="FFFFFF"/>
      </a:lt2>
      <a:accent1>
        <a:srgbClr val="8B0032"/>
      </a:accent1>
      <a:accent2>
        <a:srgbClr val="595478"/>
      </a:accent2>
      <a:accent3>
        <a:srgbClr val="00455E"/>
      </a:accent3>
      <a:accent4>
        <a:srgbClr val="C0652C"/>
      </a:accent4>
      <a:accent5>
        <a:srgbClr val="758665"/>
      </a:accent5>
      <a:accent6>
        <a:srgbClr val="77787B"/>
      </a:accent6>
      <a:hlink>
        <a:srgbClr val="C82257"/>
      </a:hlink>
      <a:folHlink>
        <a:srgbClr val="5954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Open Sans"/>
            <a:cs typeface="Open San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795992B92FF4EAA0374B58BE8A2A1" ma:contentTypeVersion="16" ma:contentTypeDescription="Create a new document." ma:contentTypeScope="" ma:versionID="baa4449133025352e49463f6c5176988">
  <xsd:schema xmlns:xsd="http://www.w3.org/2001/XMLSchema" xmlns:xs="http://www.w3.org/2001/XMLSchema" xmlns:p="http://schemas.microsoft.com/office/2006/metadata/properties" xmlns:ns2="cdfe793c-46b0-429d-afd8-22a2643f1af1" xmlns:ns3="28958589-ed43-4b88-87f6-f92dbe30035f" targetNamespace="http://schemas.microsoft.com/office/2006/metadata/properties" ma:root="true" ma:fieldsID="97a9766395e257d435f85745484cf928" ns2:_="" ns3:_="">
    <xsd:import namespace="cdfe793c-46b0-429d-afd8-22a2643f1af1"/>
    <xsd:import namespace="28958589-ed43-4b88-87f6-f92dbe300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e793c-46b0-429d-afd8-22a2643f1a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ef54cf-538f-42f6-9b16-c735c2681b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58589-ed43-4b88-87f6-f92dbe3003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cbeb93f-4f45-41ac-9c8b-3c5fa95c4769}" ma:internalName="TaxCatchAll" ma:showField="CatchAllData" ma:web="28958589-ed43-4b88-87f6-f92dbe3003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8958589-ed43-4b88-87f6-f92dbe30035f" xsi:nil="true"/>
    <lcf76f155ced4ddcb4097134ff3c332f xmlns="cdfe793c-46b0-429d-afd8-22a2643f1a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149B56-6E5F-435A-8363-1DF0941459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00B2A4-326A-487D-A68B-9E21FF7943CC}">
  <ds:schemaRefs>
    <ds:schemaRef ds:uri="28958589-ed43-4b88-87f6-f92dbe30035f"/>
    <ds:schemaRef ds:uri="cdfe793c-46b0-429d-afd8-22a2643f1a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6C5645-5B8A-4BAE-B53A-BA368BE13994}">
  <ds:schemaRefs>
    <ds:schemaRef ds:uri="28958589-ed43-4b88-87f6-f92dbe30035f"/>
    <ds:schemaRef ds:uri="cdfe793c-46b0-429d-afd8-22a2643f1af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1656</Words>
  <Application>Microsoft Office PowerPoint</Application>
  <PresentationFormat>Widescreen</PresentationFormat>
  <Paragraphs>260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Helvetica</vt:lpstr>
      <vt:lpstr>Helvetica Light</vt:lpstr>
      <vt:lpstr>League Gothic</vt:lpstr>
      <vt:lpstr>Open Sans</vt:lpstr>
      <vt:lpstr>roboto</vt:lpstr>
      <vt:lpstr>Symbol</vt:lpstr>
      <vt:lpstr>Verdana</vt:lpstr>
      <vt:lpstr>Wingdings</vt:lpstr>
      <vt:lpstr>3_Office Theme</vt:lpstr>
      <vt:lpstr>5_Office Theme</vt:lpstr>
      <vt:lpstr>4_Office Theme</vt:lpstr>
      <vt:lpstr>Office Theme</vt:lpstr>
      <vt:lpstr>Fonts-UWGC</vt:lpstr>
      <vt:lpstr>Retrospect</vt:lpstr>
      <vt:lpstr>Default Theme</vt:lpstr>
      <vt:lpstr> Ohio Health Improvement Zones:  New Approaches to Achieving Health Equity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 is possible</vt:lpstr>
      <vt:lpstr>PowerPoint Presentation</vt:lpstr>
      <vt:lpstr>Connect with us</vt:lpstr>
      <vt:lpstr>Ohio Health Improvement Zones</vt:lpstr>
      <vt:lpstr>Outline</vt:lpstr>
      <vt:lpstr>What are Ohio Health Improvement zones?</vt:lpstr>
      <vt:lpstr>What are Ohio Health Improvement zones?</vt:lpstr>
      <vt:lpstr>What are Ohio Health Improvement zones?</vt:lpstr>
      <vt:lpstr>Our Project – Inception</vt:lpstr>
      <vt:lpstr>Our Project</vt:lpstr>
      <vt:lpstr>Our Project - Partners</vt:lpstr>
      <vt:lpstr>Our Project – activity 1</vt:lpstr>
      <vt:lpstr>Our Project – activity 2</vt:lpstr>
      <vt:lpstr>Progress to Date</vt:lpstr>
      <vt:lpstr>Progress to Date</vt:lpstr>
      <vt:lpstr>Next Steps</vt:lpstr>
      <vt:lpstr>Thank you</vt:lpstr>
      <vt:lpstr>PowerPoint Presentation</vt:lpstr>
      <vt:lpstr>PowerPoint Presentation</vt:lpstr>
      <vt:lpstr>PowerPoint Presentation</vt:lpstr>
      <vt:lpstr> Community Health Needs Assessment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Clark-Kirk</dc:creator>
  <cp:lastModifiedBy>Rita Horwitz</cp:lastModifiedBy>
  <cp:revision>4</cp:revision>
  <dcterms:created xsi:type="dcterms:W3CDTF">2022-09-21T18:08:26Z</dcterms:created>
  <dcterms:modified xsi:type="dcterms:W3CDTF">2022-10-16T21:02:16Z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0x010100FC8795992B92FF4EAA0374B58BE8A2A1</vt:lpwstr>
  </property>
  <property fmtid="{D5CDD505-2E9C-101B-9397-08002B2CF9AE}" pid="3" name="MediaServiceImageTags">
    <vt:lpwstr/>
  </property>
</Properties>
</file>